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90462" r:id="rId1"/>
  </p:sldMasterIdLst>
  <p:notesMasterIdLst>
    <p:notesMasterId r:id="rId24"/>
  </p:notesMasterIdLst>
  <p:handoutMasterIdLst>
    <p:handoutMasterId r:id="rId25"/>
  </p:handoutMasterIdLst>
  <p:sldIdLst>
    <p:sldId id="256" r:id="rId2"/>
    <p:sldId id="1106" r:id="rId3"/>
    <p:sldId id="1110" r:id="rId4"/>
    <p:sldId id="1112" r:id="rId5"/>
    <p:sldId id="1114" r:id="rId6"/>
    <p:sldId id="1116" r:id="rId7"/>
    <p:sldId id="1117" r:id="rId8"/>
    <p:sldId id="1102" r:id="rId9"/>
    <p:sldId id="1097" r:id="rId10"/>
    <p:sldId id="1096" r:id="rId11"/>
    <p:sldId id="1095" r:id="rId12"/>
    <p:sldId id="1101" r:id="rId13"/>
    <p:sldId id="1099" r:id="rId14"/>
    <p:sldId id="1100" r:id="rId15"/>
    <p:sldId id="1103" r:id="rId16"/>
    <p:sldId id="1109" r:id="rId17"/>
    <p:sldId id="1118" r:id="rId18"/>
    <p:sldId id="1105" r:id="rId19"/>
    <p:sldId id="1108" r:id="rId20"/>
    <p:sldId id="1107" r:id="rId21"/>
    <p:sldId id="1104" r:id="rId22"/>
    <p:sldId id="1119" r:id="rId23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5F758D"/>
    <a:srgbClr val="00C1EE"/>
    <a:srgbClr val="FEDB00"/>
    <a:srgbClr val="C5B9AC"/>
    <a:srgbClr val="8BE1D5"/>
    <a:srgbClr val="00B5E2"/>
    <a:srgbClr val="00B0DA"/>
    <a:srgbClr val="CCFF99"/>
    <a:srgbClr val="99C221"/>
    <a:srgbClr val="CB333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83" autoAdjust="0"/>
    <p:restoredTop sz="92938" autoAdjust="0"/>
  </p:normalViewPr>
  <p:slideViewPr>
    <p:cSldViewPr snapToGrid="0">
      <p:cViewPr>
        <p:scale>
          <a:sx n="80" d="100"/>
          <a:sy n="80" d="100"/>
        </p:scale>
        <p:origin x="-1320" y="-37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54"/>
    </p:cViewPr>
  </p:sorterViewPr>
  <p:notesViewPr>
    <p:cSldViewPr snapToGrid="0">
      <p:cViewPr varScale="1">
        <p:scale>
          <a:sx n="89" d="100"/>
          <a:sy n="89" d="100"/>
        </p:scale>
        <p:origin x="-3816" y="-120"/>
      </p:cViewPr>
      <p:guideLst>
        <p:guide orient="horz" pos="3127"/>
        <p:guide pos="214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66" cy="18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33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550" y="0"/>
            <a:ext cx="66" cy="18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33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34068"/>
            <a:ext cx="66" cy="18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33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449" y="9734068"/>
            <a:ext cx="191168" cy="18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33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CF745A4D-FDDB-42C1-B283-C1CBAB1968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600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6" rIns="91272" bIns="45636" numCol="1" anchor="t" anchorCtr="0" compatLnSpc="1">
            <a:prstTxWarp prst="textNoShape">
              <a:avLst/>
            </a:prstTxWarp>
          </a:bodyPr>
          <a:lstStyle>
            <a:lvl1pPr defTabSz="9133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76" y="0"/>
            <a:ext cx="2944600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6" rIns="91272" bIns="45636" numCol="1" anchor="t" anchorCtr="0" compatLnSpc="1">
            <a:prstTxWarp prst="textNoShape">
              <a:avLst/>
            </a:prstTxWarp>
          </a:bodyPr>
          <a:lstStyle>
            <a:lvl1pPr algn="r" defTabSz="9133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7845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8" y="4712615"/>
            <a:ext cx="4987079" cy="447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6" rIns="91272" bIns="45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989"/>
            <a:ext cx="2944600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6" rIns="91272" bIns="45636" numCol="1" anchor="b" anchorCtr="0" compatLnSpc="1">
            <a:prstTxWarp prst="textNoShape">
              <a:avLst/>
            </a:prstTxWarp>
          </a:bodyPr>
          <a:lstStyle>
            <a:lvl1pPr defTabSz="9133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76" y="9429989"/>
            <a:ext cx="2944600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6" rIns="91272" bIns="45636" numCol="1" anchor="b" anchorCtr="0" compatLnSpc="1">
            <a:prstTxWarp prst="textNoShape">
              <a:avLst/>
            </a:prstTxWarp>
          </a:bodyPr>
          <a:lstStyle>
            <a:lvl1pPr algn="r" defTabSz="9133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43CD811-BE81-4644-A041-59BD6218316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085"/>
            <a:fld id="{CC34FFA0-8FB9-4EA4-9643-73171C1ECE56}" type="slidenum">
              <a:rPr lang="de-DE" smtClean="0"/>
              <a:pPr defTabSz="912085"/>
              <a:t>1</a:t>
            </a:fld>
            <a:endParaRPr lang="de-DE" dirty="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CD811-BE81-4644-A041-59BD6218316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F8139-1828-4E80-AF62-3BC2CF8C5A3E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CD811-BE81-4644-A041-59BD6218316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CD811-BE81-4644-A041-59BD6218316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517525"/>
            <a:ext cx="9906000" cy="150177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grpSp>
        <p:nvGrpSpPr>
          <p:cNvPr id="245" name="Group 244"/>
          <p:cNvGrpSpPr/>
          <p:nvPr userDrawn="1"/>
        </p:nvGrpSpPr>
        <p:grpSpPr>
          <a:xfrm>
            <a:off x="369889" y="6638100"/>
            <a:ext cx="6754812" cy="110355"/>
            <a:chOff x="369889" y="6638100"/>
            <a:chExt cx="6754812" cy="110355"/>
          </a:xfrm>
        </p:grpSpPr>
        <p:grpSp>
          <p:nvGrpSpPr>
            <p:cNvPr id="256" name="Group 4"/>
            <p:cNvGrpSpPr>
              <a:grpSpLocks/>
            </p:cNvGrpSpPr>
            <p:nvPr userDrawn="1"/>
          </p:nvGrpSpPr>
          <p:grpSpPr bwMode="auto">
            <a:xfrm>
              <a:off x="5236697" y="6638100"/>
              <a:ext cx="164978" cy="109011"/>
              <a:chOff x="4182" y="1087"/>
              <a:chExt cx="238" cy="162"/>
            </a:xfrm>
          </p:grpSpPr>
          <p:sp>
            <p:nvSpPr>
              <p:cNvPr id="484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5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6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7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8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9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0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1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2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3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7" name="Group 16"/>
            <p:cNvGrpSpPr>
              <a:grpSpLocks/>
            </p:cNvGrpSpPr>
            <p:nvPr userDrawn="1"/>
          </p:nvGrpSpPr>
          <p:grpSpPr bwMode="auto">
            <a:xfrm>
              <a:off x="1853845" y="6638100"/>
              <a:ext cx="163609" cy="106293"/>
              <a:chOff x="1116" y="1646"/>
              <a:chExt cx="245" cy="151"/>
            </a:xfrm>
          </p:grpSpPr>
          <p:sp>
            <p:nvSpPr>
              <p:cNvPr id="481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2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3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8" name="Group 20"/>
            <p:cNvGrpSpPr>
              <a:grpSpLocks/>
            </p:cNvGrpSpPr>
            <p:nvPr userDrawn="1"/>
          </p:nvGrpSpPr>
          <p:grpSpPr bwMode="auto">
            <a:xfrm>
              <a:off x="3341609" y="6638100"/>
              <a:ext cx="163288" cy="104917"/>
              <a:chOff x="1117" y="2897"/>
              <a:chExt cx="243" cy="157"/>
            </a:xfrm>
          </p:grpSpPr>
          <p:sp>
            <p:nvSpPr>
              <p:cNvPr id="477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8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9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0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9" name="Group 25"/>
            <p:cNvGrpSpPr>
              <a:grpSpLocks/>
            </p:cNvGrpSpPr>
            <p:nvPr userDrawn="1"/>
          </p:nvGrpSpPr>
          <p:grpSpPr bwMode="auto">
            <a:xfrm>
              <a:off x="3130729" y="6638100"/>
              <a:ext cx="163288" cy="104917"/>
              <a:chOff x="1118" y="2646"/>
              <a:chExt cx="243" cy="157"/>
            </a:xfrm>
          </p:grpSpPr>
          <p:sp>
            <p:nvSpPr>
              <p:cNvPr id="473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4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5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6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0" name="Group 30"/>
            <p:cNvGrpSpPr>
              <a:grpSpLocks/>
            </p:cNvGrpSpPr>
            <p:nvPr userDrawn="1"/>
          </p:nvGrpSpPr>
          <p:grpSpPr bwMode="auto">
            <a:xfrm>
              <a:off x="2276341" y="6638100"/>
              <a:ext cx="163288" cy="104596"/>
              <a:chOff x="1117" y="2143"/>
              <a:chExt cx="243" cy="155"/>
            </a:xfrm>
          </p:grpSpPr>
          <p:sp>
            <p:nvSpPr>
              <p:cNvPr id="469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0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1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2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1" name="Group 35"/>
            <p:cNvGrpSpPr>
              <a:grpSpLocks/>
            </p:cNvGrpSpPr>
            <p:nvPr userDrawn="1"/>
          </p:nvGrpSpPr>
          <p:grpSpPr bwMode="auto">
            <a:xfrm>
              <a:off x="2064917" y="6638100"/>
              <a:ext cx="163288" cy="104596"/>
              <a:chOff x="1117" y="1892"/>
              <a:chExt cx="243" cy="155"/>
            </a:xfrm>
          </p:grpSpPr>
          <p:sp>
            <p:nvSpPr>
              <p:cNvPr id="465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6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7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8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2" name="Group 255"/>
            <p:cNvGrpSpPr>
              <a:grpSpLocks/>
            </p:cNvGrpSpPr>
            <p:nvPr userDrawn="1"/>
          </p:nvGrpSpPr>
          <p:grpSpPr bwMode="auto">
            <a:xfrm>
              <a:off x="1431617" y="6638100"/>
              <a:ext cx="163489" cy="106268"/>
              <a:chOff x="7106991" y="2034190"/>
              <a:chExt cx="255683" cy="163929"/>
            </a:xfrm>
          </p:grpSpPr>
          <p:sp>
            <p:nvSpPr>
              <p:cNvPr id="463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4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3" name="Group 254"/>
            <p:cNvGrpSpPr>
              <a:grpSpLocks/>
            </p:cNvGrpSpPr>
            <p:nvPr userDrawn="1"/>
          </p:nvGrpSpPr>
          <p:grpSpPr bwMode="auto">
            <a:xfrm>
              <a:off x="581062" y="6638100"/>
              <a:ext cx="163489" cy="110355"/>
              <a:chOff x="6341261" y="2034186"/>
              <a:chExt cx="254095" cy="170190"/>
            </a:xfrm>
          </p:grpSpPr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2" name="Freeform 461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4" name="Group 49"/>
            <p:cNvGrpSpPr>
              <a:grpSpLocks/>
            </p:cNvGrpSpPr>
            <p:nvPr userDrawn="1"/>
          </p:nvGrpSpPr>
          <p:grpSpPr bwMode="auto">
            <a:xfrm>
              <a:off x="369889" y="6638100"/>
              <a:ext cx="163609" cy="106293"/>
              <a:chOff x="529" y="1166"/>
              <a:chExt cx="245" cy="157"/>
            </a:xfrm>
          </p:grpSpPr>
          <p:sp>
            <p:nvSpPr>
              <p:cNvPr id="456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7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8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9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5" name="Group 54"/>
            <p:cNvGrpSpPr>
              <a:grpSpLocks/>
            </p:cNvGrpSpPr>
            <p:nvPr userDrawn="1"/>
          </p:nvGrpSpPr>
          <p:grpSpPr bwMode="auto">
            <a:xfrm>
              <a:off x="2487762" y="6638100"/>
              <a:ext cx="164632" cy="106293"/>
              <a:chOff x="1117" y="2394"/>
              <a:chExt cx="245" cy="157"/>
            </a:xfrm>
          </p:grpSpPr>
          <p:sp>
            <p:nvSpPr>
              <p:cNvPr id="445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6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7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8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9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2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3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4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5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6" name="Group 66"/>
            <p:cNvGrpSpPr>
              <a:grpSpLocks/>
            </p:cNvGrpSpPr>
            <p:nvPr userDrawn="1"/>
          </p:nvGrpSpPr>
          <p:grpSpPr bwMode="auto">
            <a:xfrm>
              <a:off x="6502560" y="6638100"/>
              <a:ext cx="166325" cy="105273"/>
              <a:chOff x="1592" y="2897"/>
              <a:chExt cx="247" cy="156"/>
            </a:xfrm>
          </p:grpSpPr>
          <p:sp>
            <p:nvSpPr>
              <p:cNvPr id="430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1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2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3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4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5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6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7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8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9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0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1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2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3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4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7" name="Group 82"/>
            <p:cNvGrpSpPr>
              <a:grpSpLocks/>
            </p:cNvGrpSpPr>
            <p:nvPr userDrawn="1"/>
          </p:nvGrpSpPr>
          <p:grpSpPr bwMode="auto">
            <a:xfrm>
              <a:off x="6077342" y="6638100"/>
              <a:ext cx="164629" cy="104602"/>
              <a:chOff x="1778" y="2004"/>
              <a:chExt cx="246" cy="156"/>
            </a:xfrm>
          </p:grpSpPr>
          <p:sp>
            <p:nvSpPr>
              <p:cNvPr id="427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8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9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8" name="Group 86"/>
            <p:cNvGrpSpPr>
              <a:grpSpLocks/>
            </p:cNvGrpSpPr>
            <p:nvPr userDrawn="1"/>
          </p:nvGrpSpPr>
          <p:grpSpPr bwMode="auto">
            <a:xfrm>
              <a:off x="5868794" y="6638100"/>
              <a:ext cx="164271" cy="105273"/>
              <a:chOff x="1592" y="2143"/>
              <a:chExt cx="247" cy="156"/>
            </a:xfrm>
          </p:grpSpPr>
          <p:sp>
            <p:nvSpPr>
              <p:cNvPr id="421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2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3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4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5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6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9" name="Group 93"/>
            <p:cNvGrpSpPr>
              <a:grpSpLocks/>
            </p:cNvGrpSpPr>
            <p:nvPr userDrawn="1"/>
          </p:nvGrpSpPr>
          <p:grpSpPr bwMode="auto">
            <a:xfrm>
              <a:off x="5659215" y="6638100"/>
              <a:ext cx="163291" cy="105273"/>
              <a:chOff x="1593" y="1897"/>
              <a:chExt cx="244" cy="157"/>
            </a:xfrm>
          </p:grpSpPr>
          <p:sp>
            <p:nvSpPr>
              <p:cNvPr id="417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8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9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0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0" name="Group 98"/>
            <p:cNvGrpSpPr>
              <a:grpSpLocks/>
            </p:cNvGrpSpPr>
            <p:nvPr userDrawn="1"/>
          </p:nvGrpSpPr>
          <p:grpSpPr bwMode="auto">
            <a:xfrm>
              <a:off x="4802133" y="6638100"/>
              <a:ext cx="165299" cy="104917"/>
              <a:chOff x="1778" y="1164"/>
              <a:chExt cx="247" cy="157"/>
            </a:xfrm>
          </p:grpSpPr>
          <p:sp>
            <p:nvSpPr>
              <p:cNvPr id="368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9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0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1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2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3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4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5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6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7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8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9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0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1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2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3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4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5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6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7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8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9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0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1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2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3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4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5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6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7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8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9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0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1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2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3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4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5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6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7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8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9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2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3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4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5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6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1" name="Group 148"/>
            <p:cNvGrpSpPr>
              <a:grpSpLocks/>
            </p:cNvGrpSpPr>
            <p:nvPr userDrawn="1"/>
          </p:nvGrpSpPr>
          <p:grpSpPr bwMode="auto">
            <a:xfrm>
              <a:off x="4380029" y="6638100"/>
              <a:ext cx="164978" cy="105273"/>
              <a:chOff x="1595" y="1394"/>
              <a:chExt cx="245" cy="157"/>
            </a:xfrm>
          </p:grpSpPr>
          <p:sp>
            <p:nvSpPr>
              <p:cNvPr id="361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2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3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4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5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6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7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2" name="Group 156"/>
            <p:cNvGrpSpPr>
              <a:grpSpLocks/>
            </p:cNvGrpSpPr>
            <p:nvPr userDrawn="1"/>
          </p:nvGrpSpPr>
          <p:grpSpPr bwMode="auto">
            <a:xfrm>
              <a:off x="4167131" y="6638100"/>
              <a:ext cx="163291" cy="105273"/>
              <a:chOff x="1593" y="1143"/>
              <a:chExt cx="244" cy="157"/>
            </a:xfrm>
          </p:grpSpPr>
          <p:sp>
            <p:nvSpPr>
              <p:cNvPr id="357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8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9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0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3" name="Group 161"/>
            <p:cNvGrpSpPr>
              <a:grpSpLocks/>
            </p:cNvGrpSpPr>
            <p:nvPr userDrawn="1"/>
          </p:nvGrpSpPr>
          <p:grpSpPr bwMode="auto">
            <a:xfrm>
              <a:off x="3759968" y="6638100"/>
              <a:ext cx="164629" cy="104917"/>
              <a:chOff x="1592" y="892"/>
              <a:chExt cx="246" cy="157"/>
            </a:xfrm>
          </p:grpSpPr>
          <p:sp>
            <p:nvSpPr>
              <p:cNvPr id="353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4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5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6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4" name="Object 166"/>
            <p:cNvGraphicFramePr>
              <a:graphicFrameLocks noChangeAspect="1"/>
            </p:cNvGraphicFramePr>
            <p:nvPr/>
          </p:nvGraphicFramePr>
          <p:xfrm>
            <a:off x="6288920" y="6638100"/>
            <a:ext cx="168034" cy="109359"/>
          </p:xfrm>
          <a:graphic>
            <a:graphicData uri="http://schemas.openxmlformats.org/presentationml/2006/ole">
              <p:oleObj spid="_x0000_s552964" name="Clip" r:id="rId5" imgW="3809524" imgH="2619048" progId="">
                <p:embed/>
              </p:oleObj>
            </a:graphicData>
          </a:graphic>
        </p:graphicFrame>
        <p:grpSp>
          <p:nvGrpSpPr>
            <p:cNvPr id="275" name="Group 185"/>
            <p:cNvGrpSpPr>
              <a:grpSpLocks/>
            </p:cNvGrpSpPr>
            <p:nvPr userDrawn="1"/>
          </p:nvGrpSpPr>
          <p:grpSpPr bwMode="auto">
            <a:xfrm>
              <a:off x="1008082" y="6638100"/>
              <a:ext cx="164978" cy="104898"/>
              <a:chOff x="4187" y="1590"/>
              <a:chExt cx="238" cy="162"/>
            </a:xfrm>
          </p:grpSpPr>
          <p:sp>
            <p:nvSpPr>
              <p:cNvPr id="326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7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8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9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0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1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2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3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4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5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6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7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8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9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0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1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2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3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4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5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6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7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8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9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0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1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2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6" name="Group 256"/>
            <p:cNvGrpSpPr>
              <a:grpSpLocks/>
            </p:cNvGrpSpPr>
            <p:nvPr userDrawn="1"/>
          </p:nvGrpSpPr>
          <p:grpSpPr bwMode="auto">
            <a:xfrm>
              <a:off x="4591158" y="6638100"/>
              <a:ext cx="163489" cy="106268"/>
              <a:chOff x="7877798" y="2333052"/>
              <a:chExt cx="253806" cy="164973"/>
            </a:xfrm>
          </p:grpSpPr>
          <p:sp>
            <p:nvSpPr>
              <p:cNvPr id="324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5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7" name="Group 223"/>
            <p:cNvGrpSpPr>
              <a:grpSpLocks/>
            </p:cNvGrpSpPr>
            <p:nvPr userDrawn="1"/>
          </p:nvGrpSpPr>
          <p:grpSpPr bwMode="auto">
            <a:xfrm>
              <a:off x="2709710" y="6638100"/>
              <a:ext cx="164978" cy="104897"/>
              <a:chOff x="4184" y="1339"/>
              <a:chExt cx="238" cy="162"/>
            </a:xfrm>
          </p:grpSpPr>
          <p:sp>
            <p:nvSpPr>
              <p:cNvPr id="320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1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2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3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8" name="Group 228"/>
            <p:cNvGrpSpPr>
              <a:grpSpLocks/>
            </p:cNvGrpSpPr>
            <p:nvPr userDrawn="1"/>
          </p:nvGrpSpPr>
          <p:grpSpPr bwMode="auto">
            <a:xfrm>
              <a:off x="5447957" y="6638100"/>
              <a:ext cx="164978" cy="109010"/>
              <a:chOff x="4188" y="2157"/>
              <a:chExt cx="238" cy="162"/>
            </a:xfrm>
          </p:grpSpPr>
          <p:sp>
            <p:nvSpPr>
              <p:cNvPr id="307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8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9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0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1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2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3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4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5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6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8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9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9" name="Object 252"/>
            <p:cNvGraphicFramePr>
              <a:graphicFrameLocks noChangeAspect="1"/>
            </p:cNvGraphicFramePr>
            <p:nvPr/>
          </p:nvGraphicFramePr>
          <p:xfrm>
            <a:off x="3553158" y="6638100"/>
            <a:ext cx="159887" cy="104250"/>
          </p:xfrm>
          <a:graphic>
            <a:graphicData uri="http://schemas.openxmlformats.org/presentationml/2006/ole">
              <p:oleObj spid="_x0000_s552965" name="Clip" r:id="rId6" imgW="2835360" imgH="1920600" progId="">
                <p:embed/>
              </p:oleObj>
            </a:graphicData>
          </a:graphic>
        </p:graphicFrame>
        <p:grpSp>
          <p:nvGrpSpPr>
            <p:cNvPr id="280" name="Group 214"/>
            <p:cNvGrpSpPr>
              <a:grpSpLocks/>
            </p:cNvGrpSpPr>
            <p:nvPr userDrawn="1"/>
          </p:nvGrpSpPr>
          <p:grpSpPr bwMode="auto">
            <a:xfrm>
              <a:off x="5024738" y="6638100"/>
              <a:ext cx="166365" cy="106293"/>
              <a:chOff x="4187" y="2402"/>
              <a:chExt cx="240" cy="161"/>
            </a:xfrm>
          </p:grpSpPr>
          <p:sp>
            <p:nvSpPr>
              <p:cNvPr id="303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4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5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6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1" name="Group 38"/>
            <p:cNvGrpSpPr>
              <a:grpSpLocks/>
            </p:cNvGrpSpPr>
            <p:nvPr userDrawn="1"/>
          </p:nvGrpSpPr>
          <p:grpSpPr bwMode="auto">
            <a:xfrm>
              <a:off x="1219136" y="6638100"/>
              <a:ext cx="164978" cy="104922"/>
              <a:chOff x="528" y="1773"/>
              <a:chExt cx="246" cy="156"/>
            </a:xfrm>
          </p:grpSpPr>
          <p:sp>
            <p:nvSpPr>
              <p:cNvPr id="299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0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1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2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2" name="Group 253"/>
            <p:cNvGrpSpPr>
              <a:grpSpLocks/>
            </p:cNvGrpSpPr>
            <p:nvPr userDrawn="1"/>
          </p:nvGrpSpPr>
          <p:grpSpPr bwMode="auto">
            <a:xfrm>
              <a:off x="794543" y="6638100"/>
              <a:ext cx="163271" cy="105273"/>
              <a:chOff x="528" y="1164"/>
              <a:chExt cx="237" cy="157"/>
            </a:xfrm>
          </p:grpSpPr>
          <p:sp>
            <p:nvSpPr>
              <p:cNvPr id="295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83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3792" y="6638100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4" name="Group 269"/>
            <p:cNvGrpSpPr>
              <a:grpSpLocks noChangeAspect="1"/>
            </p:cNvGrpSpPr>
            <p:nvPr userDrawn="1"/>
          </p:nvGrpSpPr>
          <p:grpSpPr bwMode="auto">
            <a:xfrm>
              <a:off x="3967545" y="6638100"/>
              <a:ext cx="160549" cy="102873"/>
              <a:chOff x="4214" y="2064"/>
              <a:chExt cx="242" cy="157"/>
            </a:xfrm>
          </p:grpSpPr>
          <p:sp>
            <p:nvSpPr>
              <p:cNvPr id="291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2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3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4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85" name="Group 242"/>
            <p:cNvGrpSpPr>
              <a:grpSpLocks/>
            </p:cNvGrpSpPr>
            <p:nvPr userDrawn="1"/>
          </p:nvGrpSpPr>
          <p:grpSpPr bwMode="auto">
            <a:xfrm>
              <a:off x="1638742" y="6638100"/>
              <a:ext cx="163293" cy="104605"/>
              <a:chOff x="5555" y="2058"/>
              <a:chExt cx="245" cy="157"/>
            </a:xfrm>
          </p:grpSpPr>
          <p:sp>
            <p:nvSpPr>
              <p:cNvPr id="287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8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9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0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286" name="Picture 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59723" y="6638100"/>
              <a:ext cx="164978" cy="10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517525"/>
            <a:ext cx="9906000" cy="150177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2B8ED73A-A226-49A4-A9DE-02208C1B04A2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 bwMode="auto">
          <a:xfrm>
            <a:off x="0" y="0"/>
            <a:ext cx="9906000" cy="855663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24039" y="6610350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DF7C57C5-2E70-477A-91D7-C355023FA41B}" type="slidenum">
              <a:rPr lang="de-DE"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906000" cy="855663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906000" cy="855663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906000" cy="855663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174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10350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DF7C57C5-2E70-477A-91D7-C355023FA41B}" type="slidenum">
              <a:rPr lang="de-DE" sz="800" b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532" y="6559341"/>
            <a:ext cx="45007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  <a:t>Visit</a:t>
            </a:r>
            <a:r>
              <a:rPr lang="en-US" sz="800" baseline="0" dirty="0" smtClean="0">
                <a:solidFill>
                  <a:schemeClr val="bg2">
                    <a:lumMod val="75000"/>
                  </a:schemeClr>
                </a:solidFill>
              </a:rPr>
              <a:t> GEO 2 July 2015.</a:t>
            </a:r>
            <a:endParaRPr lang="en-GB" sz="8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719782" y="6409319"/>
            <a:ext cx="1835878" cy="412106"/>
            <a:chOff x="510372" y="5875018"/>
            <a:chExt cx="2601433" cy="583953"/>
          </a:xfrm>
        </p:grpSpPr>
        <p:pic>
          <p:nvPicPr>
            <p:cNvPr id="11" name="Picture 10" descr="CopernicusLogo.png"/>
            <p:cNvPicPr>
              <a:picLocks noChangeAspect="1"/>
            </p:cNvPicPr>
            <p:nvPr userDrawn="1"/>
          </p:nvPicPr>
          <p:blipFill>
            <a:blip r:embed="rId11" cstate="print"/>
            <a:stretch>
              <a:fillRect/>
            </a:stretch>
          </p:blipFill>
          <p:spPr>
            <a:xfrm>
              <a:off x="510372" y="5875018"/>
              <a:ext cx="1601972" cy="583953"/>
            </a:xfrm>
            <a:prstGeom prst="rect">
              <a:avLst/>
            </a:prstGeom>
          </p:spPr>
        </p:pic>
        <p:pic>
          <p:nvPicPr>
            <p:cNvPr id="12" name="Picture 11" descr="EULogo.png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2451585" y="5976818"/>
              <a:ext cx="660220" cy="47254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63" r:id="rId1"/>
    <p:sldLayoutId id="2147490464" r:id="rId2"/>
    <p:sldLayoutId id="2147490465" r:id="rId3"/>
    <p:sldLayoutId id="2147490466" r:id="rId4"/>
    <p:sldLayoutId id="2147490468" r:id="rId5"/>
    <p:sldLayoutId id="2147490470" r:id="rId6"/>
    <p:sldLayoutId id="2147490429" r:id="rId7"/>
    <p:sldLayoutId id="2147490501" r:id="rId8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wmf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.int/Our_Activities/Observing_the_Earth/Copernicus/Sentinel-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hyperlink" Target="//upload.wikimedia.org/wikipedia/de/2/20/T-Systems_Logo.svg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37.gif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7166345" y="6018028"/>
            <a:ext cx="2739656" cy="7123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135170" name="Picture 2" descr="epsjsnorbi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81250"/>
            <a:ext cx="347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63" y="534988"/>
            <a:ext cx="6306629" cy="1484312"/>
          </a:xfrm>
        </p:spPr>
        <p:txBody>
          <a:bodyPr/>
          <a:lstStyle/>
          <a:p>
            <a:r>
              <a:rPr lang="en-GB" sz="3200" dirty="0" smtClean="0"/>
              <a:t>Future Satellite Services</a:t>
            </a:r>
          </a:p>
          <a:p>
            <a:r>
              <a:rPr lang="en-GB" sz="3200" dirty="0" smtClean="0"/>
              <a:t>Sentinel-3 </a:t>
            </a:r>
            <a:r>
              <a:rPr lang="en-GB" sz="3200" dirty="0" smtClean="0"/>
              <a:t>Mission</a:t>
            </a:r>
          </a:p>
        </p:txBody>
      </p:sp>
      <p:pic>
        <p:nvPicPr>
          <p:cNvPr id="135172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3218860" y="2467112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5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6" name="TextBox 7"/>
          <p:cNvSpPr txBox="1">
            <a:spLocks noChangeArrowheads="1"/>
          </p:cNvSpPr>
          <p:nvPr/>
        </p:nvSpPr>
        <p:spPr bwMode="auto">
          <a:xfrm>
            <a:off x="8404225" y="6248400"/>
            <a:ext cx="1482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de-DE" sz="800" b="0" dirty="0">
              <a:latin typeface="Arial" charset="0"/>
              <a:cs typeface="Arial" charset="0"/>
            </a:endParaRPr>
          </a:p>
          <a:p>
            <a:pPr algn="r"/>
            <a:endParaRPr lang="en-GB" sz="800" dirty="0"/>
          </a:p>
        </p:txBody>
      </p:sp>
      <p:pic>
        <p:nvPicPr>
          <p:cNvPr id="11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07136" y="3667510"/>
            <a:ext cx="1043209" cy="7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406" y="529018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08205" y="2935705"/>
            <a:ext cx="53977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</a:t>
            </a:r>
            <a:r>
              <a:rPr lang="en-GB" sz="2000" dirty="0" smtClean="0"/>
              <a:t>. </a:t>
            </a:r>
            <a:r>
              <a:rPr lang="en-GB" sz="2000" dirty="0" smtClean="0"/>
              <a:t>Bonekamp</a:t>
            </a:r>
          </a:p>
          <a:p>
            <a:endParaRPr lang="en-US" sz="2000" dirty="0" smtClean="0"/>
          </a:p>
          <a:p>
            <a:r>
              <a:rPr lang="en-US" sz="2000" dirty="0" smtClean="0"/>
              <a:t>Visit of the Group for Earth Observation</a:t>
            </a:r>
          </a:p>
          <a:p>
            <a:endParaRPr lang="en-US" sz="2000" dirty="0" smtClean="0"/>
          </a:p>
          <a:p>
            <a:r>
              <a:rPr lang="en-US" sz="2000" dirty="0" smtClean="0"/>
              <a:t>2 July 2015</a:t>
            </a:r>
            <a:endParaRPr lang="en-GB" sz="2000" dirty="0"/>
          </a:p>
        </p:txBody>
      </p:sp>
      <p:pic>
        <p:nvPicPr>
          <p:cNvPr id="15" name="Picture 14" descr="EU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41982" y="6089549"/>
            <a:ext cx="824555" cy="590171"/>
          </a:xfrm>
          <a:prstGeom prst="rect">
            <a:avLst/>
          </a:prstGeom>
        </p:spPr>
      </p:pic>
      <p:pic>
        <p:nvPicPr>
          <p:cNvPr id="14" name="Picture 13" descr="Copernicus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08885" y="6094761"/>
            <a:ext cx="1601972" cy="5839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Sentinel-3 Marine PDGS Centre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71" y="992188"/>
            <a:ext cx="7910671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ular Callout 7"/>
          <p:cNvSpPr/>
          <p:nvPr/>
        </p:nvSpPr>
        <p:spPr bwMode="auto">
          <a:xfrm>
            <a:off x="7418127" y="5019313"/>
            <a:ext cx="2137559" cy="771896"/>
          </a:xfrm>
          <a:prstGeom prst="wedgeRectCallout">
            <a:avLst>
              <a:gd name="adj1" fmla="val -20834"/>
              <a:gd name="adj2" fmla="val -443654"/>
            </a:avLst>
          </a:prstGeom>
          <a:solidFill>
            <a:srgbClr val="5F758D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7398327" y="5023263"/>
            <a:ext cx="2137559" cy="771896"/>
          </a:xfrm>
          <a:prstGeom prst="wedgeRectCallout">
            <a:avLst>
              <a:gd name="adj1" fmla="val -79722"/>
              <a:gd name="adj2" fmla="val -43654"/>
            </a:avLst>
          </a:prstGeom>
          <a:solidFill>
            <a:srgbClr val="5F75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EUMETSAT Multi-Mission Elements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7408227" y="5021288"/>
            <a:ext cx="2137559" cy="771896"/>
          </a:xfrm>
          <a:prstGeom prst="wedgeRectCallout">
            <a:avLst>
              <a:gd name="adj1" fmla="val -80278"/>
              <a:gd name="adj2" fmla="val -232885"/>
            </a:avLst>
          </a:prstGeom>
          <a:solidFill>
            <a:srgbClr val="5F758D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EUMETSAT Sentinel-3 Services and Data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1313" indent="-339725">
              <a:lnSpc>
                <a:spcPct val="100000"/>
              </a:lnSpc>
              <a:spcBef>
                <a:spcPts val="725"/>
              </a:spcBef>
              <a:buSzPct val="45000"/>
              <a:buFont typeface="Arial" charset="0"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10700" algn="l"/>
              </a:tabLst>
            </a:pPr>
            <a:endParaRPr lang="en-GB" sz="3600">
              <a:solidFill>
                <a:srgbClr val="002569"/>
              </a:solidFill>
            </a:endParaRPr>
          </a:p>
          <a:p>
            <a:pPr marL="342900" indent="-339725">
              <a:lnSpc>
                <a:spcPct val="100000"/>
              </a:lnSpc>
              <a:spcBef>
                <a:spcPts val="725"/>
              </a:spcBef>
              <a:buClrTx/>
              <a:buSzPct val="4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10700" algn="l"/>
              </a:tabLst>
            </a:pPr>
            <a:endParaRPr lang="en-GB" sz="3600">
              <a:solidFill>
                <a:srgbClr val="002569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313" y="1552575"/>
            <a:ext cx="3619500" cy="45974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498600"/>
            <a:ext cx="1490663" cy="1512888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127875" y="3470275"/>
            <a:ext cx="2598738" cy="1568450"/>
          </a:xfrm>
          <a:prstGeom prst="wedgeRectCallout">
            <a:avLst>
              <a:gd name="adj1" fmla="val -128778"/>
              <a:gd name="adj2" fmla="val -26606"/>
            </a:avLst>
          </a:prstGeom>
          <a:solidFill>
            <a:srgbClr val="FFFF00">
              <a:alpha val="42999"/>
            </a:srgbClr>
          </a:solidFill>
          <a:ln w="19080" cap="flat">
            <a:noFill/>
            <a:round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dirty="0">
                <a:solidFill>
                  <a:srgbClr val="002569"/>
                </a:solidFill>
                <a:latin typeface="Tahoma" pitchFamily="32" charset="0"/>
              </a:rPr>
              <a:t>Online Data Access (ODA)</a:t>
            </a:r>
          </a:p>
          <a:p>
            <a:pPr algn="ctr"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dirty="0" err="1">
                <a:solidFill>
                  <a:srgbClr val="002569"/>
                </a:solidFill>
                <a:latin typeface="Tahoma" pitchFamily="32" charset="0"/>
              </a:rPr>
              <a:t>Rolling</a:t>
            </a:r>
            <a:r>
              <a:rPr lang="fr-FR" sz="1400" dirty="0">
                <a:solidFill>
                  <a:srgbClr val="002569"/>
                </a:solidFill>
                <a:latin typeface="Tahoma" pitchFamily="32" charset="0"/>
              </a:rPr>
              <a:t> archive of 1 </a:t>
            </a:r>
            <a:r>
              <a:rPr lang="fr-FR" sz="1400" dirty="0" err="1">
                <a:solidFill>
                  <a:srgbClr val="002569"/>
                </a:solidFill>
                <a:latin typeface="Tahoma" pitchFamily="32" charset="0"/>
              </a:rPr>
              <a:t>month</a:t>
            </a:r>
            <a:r>
              <a:rPr lang="fr-FR" sz="1400" dirty="0">
                <a:solidFill>
                  <a:srgbClr val="002569"/>
                </a:solidFill>
                <a:latin typeface="Tahoma" pitchFamily="32" charset="0"/>
              </a:rPr>
              <a:t> of data </a:t>
            </a:r>
            <a:r>
              <a:rPr lang="fr-FR" sz="1400" dirty="0" err="1">
                <a:solidFill>
                  <a:srgbClr val="002569"/>
                </a:solidFill>
                <a:latin typeface="Tahoma" pitchFamily="32" charset="0"/>
              </a:rPr>
              <a:t>supporting</a:t>
            </a:r>
            <a:r>
              <a:rPr lang="fr-FR" sz="1400" dirty="0">
                <a:solidFill>
                  <a:srgbClr val="002569"/>
                </a:solidFill>
                <a:latin typeface="Tahoma" pitchFamily="32" charset="0"/>
              </a:rPr>
              <a:t> ftp/http </a:t>
            </a:r>
            <a:r>
              <a:rPr lang="fr-FR" sz="1400" dirty="0" err="1">
                <a:solidFill>
                  <a:srgbClr val="002569"/>
                </a:solidFill>
                <a:latin typeface="Tahoma" pitchFamily="32" charset="0"/>
              </a:rPr>
              <a:t>access</a:t>
            </a:r>
            <a:r>
              <a:rPr lang="fr-FR" sz="1400" dirty="0">
                <a:solidFill>
                  <a:srgbClr val="002569"/>
                </a:solidFill>
                <a:latin typeface="Tahoma" pitchFamily="32" charset="0"/>
              </a:rPr>
              <a:t> 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283450" y="1296988"/>
            <a:ext cx="2198688" cy="1636712"/>
          </a:xfrm>
          <a:prstGeom prst="wedgeRectCallout">
            <a:avLst>
              <a:gd name="adj1" fmla="val -142056"/>
              <a:gd name="adj2" fmla="val 63009"/>
            </a:avLst>
          </a:prstGeom>
          <a:solidFill>
            <a:srgbClr val="FFFF00">
              <a:alpha val="42999"/>
            </a:srgbClr>
          </a:solidFill>
          <a:ln w="19080" cap="flat">
            <a:noFill/>
            <a:round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dirty="0" err="1">
                <a:solidFill>
                  <a:srgbClr val="002569"/>
                </a:solidFill>
                <a:latin typeface="Tahoma" pitchFamily="32" charset="0"/>
              </a:rPr>
              <a:t>EUMETCast</a:t>
            </a:r>
            <a:r>
              <a:rPr lang="fr-FR" sz="1400" dirty="0">
                <a:solidFill>
                  <a:srgbClr val="002569"/>
                </a:solidFill>
                <a:latin typeface="Tahoma" pitchFamily="32" charset="0"/>
              </a:rPr>
              <a:t> </a:t>
            </a:r>
          </a:p>
          <a:p>
            <a:pPr algn="ctr"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dirty="0" err="1">
                <a:solidFill>
                  <a:srgbClr val="002569"/>
                </a:solidFill>
                <a:latin typeface="Tahoma" pitchFamily="32" charset="0"/>
              </a:rPr>
              <a:t>Traditional</a:t>
            </a:r>
            <a:r>
              <a:rPr lang="fr-FR" sz="1400" dirty="0">
                <a:solidFill>
                  <a:srgbClr val="002569"/>
                </a:solidFill>
                <a:latin typeface="Tahoma" pitchFamily="32" charset="0"/>
              </a:rPr>
              <a:t> </a:t>
            </a:r>
            <a:r>
              <a:rPr lang="fr-FR" sz="1400" dirty="0" err="1">
                <a:solidFill>
                  <a:srgbClr val="002569"/>
                </a:solidFill>
                <a:latin typeface="Tahoma" pitchFamily="32" charset="0"/>
              </a:rPr>
              <a:t>method</a:t>
            </a:r>
            <a:r>
              <a:rPr lang="fr-FR" sz="1400" dirty="0">
                <a:solidFill>
                  <a:srgbClr val="002569"/>
                </a:solidFill>
                <a:latin typeface="Tahoma" pitchFamily="32" charset="0"/>
              </a:rPr>
              <a:t> of </a:t>
            </a:r>
            <a:r>
              <a:rPr lang="fr-FR" sz="1400" dirty="0" err="1">
                <a:solidFill>
                  <a:srgbClr val="002569"/>
                </a:solidFill>
                <a:latin typeface="Tahoma" pitchFamily="32" charset="0"/>
              </a:rPr>
              <a:t>disseminating</a:t>
            </a:r>
            <a:r>
              <a:rPr lang="fr-FR" sz="1400" dirty="0">
                <a:solidFill>
                  <a:srgbClr val="002569"/>
                </a:solidFill>
                <a:latin typeface="Tahoma" pitchFamily="32" charset="0"/>
              </a:rPr>
              <a:t> NRT data in EUMETSAT. Can </a:t>
            </a:r>
            <a:r>
              <a:rPr lang="fr-FR" sz="1400" dirty="0" err="1">
                <a:solidFill>
                  <a:srgbClr val="002569"/>
                </a:solidFill>
                <a:latin typeface="Tahoma" pitchFamily="32" charset="0"/>
              </a:rPr>
              <a:t>involve</a:t>
            </a:r>
            <a:r>
              <a:rPr lang="fr-FR" sz="1400" dirty="0">
                <a:solidFill>
                  <a:srgbClr val="002569"/>
                </a:solidFill>
                <a:latin typeface="Tahoma" pitchFamily="32" charset="0"/>
              </a:rPr>
              <a:t> satellite and </a:t>
            </a:r>
            <a:r>
              <a:rPr lang="fr-FR" sz="1400" dirty="0" err="1">
                <a:solidFill>
                  <a:srgbClr val="002569"/>
                </a:solidFill>
                <a:latin typeface="Tahoma" pitchFamily="32" charset="0"/>
              </a:rPr>
              <a:t>terrestrial</a:t>
            </a:r>
            <a:r>
              <a:rPr lang="fr-FR" sz="1400" dirty="0">
                <a:solidFill>
                  <a:srgbClr val="002569"/>
                </a:solidFill>
                <a:latin typeface="Tahoma" pitchFamily="32" charset="0"/>
              </a:rPr>
              <a:t> </a:t>
            </a:r>
            <a:r>
              <a:rPr lang="fr-FR" sz="1400" dirty="0" err="1">
                <a:solidFill>
                  <a:srgbClr val="002569"/>
                </a:solidFill>
                <a:latin typeface="Tahoma" pitchFamily="32" charset="0"/>
              </a:rPr>
              <a:t>methods</a:t>
            </a:r>
            <a:r>
              <a:rPr lang="fr-FR" sz="1400" dirty="0">
                <a:solidFill>
                  <a:srgbClr val="002569"/>
                </a:solidFill>
                <a:latin typeface="Tahoma" pitchFamily="32" charset="0"/>
              </a:rPr>
              <a:t>.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5538" y="3838575"/>
            <a:ext cx="361950" cy="33496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cxnSp>
        <p:nvCxnSpPr>
          <p:cNvPr id="10" name="AutoShape 8"/>
          <p:cNvCxnSpPr>
            <a:cxnSpLocks noChangeShapeType="1"/>
          </p:cNvCxnSpPr>
          <p:nvPr/>
        </p:nvCxnSpPr>
        <p:spPr bwMode="auto">
          <a:xfrm flipV="1">
            <a:off x="5219700" y="2457450"/>
            <a:ext cx="357188" cy="230188"/>
          </a:xfrm>
          <a:prstGeom prst="bentConnector3">
            <a:avLst>
              <a:gd name="adj1" fmla="val 50000"/>
            </a:avLst>
          </a:prstGeom>
          <a:noFill/>
          <a:ln w="38160" cap="flat">
            <a:solidFill>
              <a:srgbClr val="67D8C8"/>
            </a:solidFill>
            <a:round/>
            <a:headEnd/>
            <a:tailEnd type="arrow" w="med" len="med"/>
          </a:ln>
          <a:effectLst/>
        </p:spPr>
      </p:cxn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9025" y="2646363"/>
            <a:ext cx="361950" cy="334962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cxnSp>
        <p:nvCxnSpPr>
          <p:cNvPr id="12" name="AutoShape 10"/>
          <p:cNvCxnSpPr>
            <a:cxnSpLocks noChangeShapeType="1"/>
          </p:cNvCxnSpPr>
          <p:nvPr/>
        </p:nvCxnSpPr>
        <p:spPr bwMode="auto">
          <a:xfrm flipV="1">
            <a:off x="590550" y="4451350"/>
            <a:ext cx="1025525" cy="1588"/>
          </a:xfrm>
          <a:prstGeom prst="bentConnector3">
            <a:avLst>
              <a:gd name="adj1" fmla="val 50014"/>
            </a:avLst>
          </a:prstGeom>
          <a:noFill/>
          <a:ln w="38160" cap="flat">
            <a:solidFill>
              <a:srgbClr val="67D8C8"/>
            </a:solidFill>
            <a:round/>
            <a:headEnd type="arrow" w="med" len="med"/>
            <a:tailEnd type="arrow" w="med" len="med"/>
          </a:ln>
          <a:effectLst/>
        </p:spPr>
      </p:cxn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63" y="4446588"/>
            <a:ext cx="361950" cy="334962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088" y="4522788"/>
            <a:ext cx="361950" cy="334962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4149725"/>
            <a:ext cx="361950" cy="33496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cxnSp>
        <p:nvCxnSpPr>
          <p:cNvPr id="16" name="AutoShape 14"/>
          <p:cNvCxnSpPr>
            <a:cxnSpLocks noChangeShapeType="1"/>
          </p:cNvCxnSpPr>
          <p:nvPr/>
        </p:nvCxnSpPr>
        <p:spPr bwMode="auto">
          <a:xfrm flipV="1">
            <a:off x="2451100" y="3535363"/>
            <a:ext cx="1841500" cy="920750"/>
          </a:xfrm>
          <a:prstGeom prst="bentConnector3">
            <a:avLst>
              <a:gd name="adj1" fmla="val 50009"/>
            </a:avLst>
          </a:prstGeom>
          <a:noFill/>
          <a:ln w="38160" cap="flat">
            <a:solidFill>
              <a:srgbClr val="1D7367"/>
            </a:solidFill>
            <a:prstDash val="lgDash"/>
            <a:round/>
            <a:headEnd/>
            <a:tailEnd type="arrow" w="med" len="med"/>
          </a:ln>
          <a:effectLst/>
        </p:spPr>
      </p:cxnSp>
      <p:cxnSp>
        <p:nvCxnSpPr>
          <p:cNvPr id="17" name="AutoShape 15"/>
          <p:cNvCxnSpPr>
            <a:cxnSpLocks noChangeShapeType="1"/>
          </p:cNvCxnSpPr>
          <p:nvPr/>
        </p:nvCxnSpPr>
        <p:spPr bwMode="auto">
          <a:xfrm>
            <a:off x="2468563" y="4454525"/>
            <a:ext cx="1941512" cy="915988"/>
          </a:xfrm>
          <a:prstGeom prst="bentConnector3">
            <a:avLst>
              <a:gd name="adj1" fmla="val 50009"/>
            </a:avLst>
          </a:prstGeom>
          <a:noFill/>
          <a:ln w="38160" cap="flat">
            <a:solidFill>
              <a:srgbClr val="1D7367"/>
            </a:solidFill>
            <a:prstDash val="lgDash"/>
            <a:round/>
            <a:headEnd/>
            <a:tailEnd type="arrow" w="med" len="med"/>
          </a:ln>
          <a:effectLst/>
        </p:spPr>
      </p:cxnSp>
      <p:cxnSp>
        <p:nvCxnSpPr>
          <p:cNvPr id="18" name="AutoShape 16"/>
          <p:cNvCxnSpPr>
            <a:cxnSpLocks noChangeShapeType="1"/>
          </p:cNvCxnSpPr>
          <p:nvPr/>
        </p:nvCxnSpPr>
        <p:spPr bwMode="auto">
          <a:xfrm>
            <a:off x="2392363" y="4454525"/>
            <a:ext cx="1936750" cy="1588"/>
          </a:xfrm>
          <a:prstGeom prst="bentConnector2">
            <a:avLst/>
          </a:prstGeom>
          <a:noFill/>
          <a:ln w="38160" cap="flat">
            <a:solidFill>
              <a:srgbClr val="1D7367"/>
            </a:solidFill>
            <a:prstDash val="lgDash"/>
            <a:round/>
            <a:headEnd/>
            <a:tailEnd type="arrow" w="med" len="med"/>
          </a:ln>
          <a:effectLst/>
        </p:spPr>
      </p:cxnSp>
      <p:cxnSp>
        <p:nvCxnSpPr>
          <p:cNvPr id="19" name="AutoShape 17"/>
          <p:cNvCxnSpPr>
            <a:cxnSpLocks noChangeShapeType="1"/>
          </p:cNvCxnSpPr>
          <p:nvPr/>
        </p:nvCxnSpPr>
        <p:spPr bwMode="auto">
          <a:xfrm>
            <a:off x="5229225" y="4017963"/>
            <a:ext cx="971550" cy="1587"/>
          </a:xfrm>
          <a:prstGeom prst="bentConnector2">
            <a:avLst/>
          </a:prstGeom>
          <a:noFill/>
          <a:ln w="38160" cap="flat">
            <a:solidFill>
              <a:srgbClr val="67D8C8"/>
            </a:solidFill>
            <a:round/>
            <a:headEnd/>
            <a:tailEnd type="arrow" w="med" len="med"/>
          </a:ln>
          <a:effectLst/>
        </p:spPr>
      </p:cxnSp>
      <p:cxnSp>
        <p:nvCxnSpPr>
          <p:cNvPr id="20" name="AutoShape 18"/>
          <p:cNvCxnSpPr>
            <a:cxnSpLocks noChangeShapeType="1"/>
          </p:cNvCxnSpPr>
          <p:nvPr/>
        </p:nvCxnSpPr>
        <p:spPr bwMode="auto">
          <a:xfrm>
            <a:off x="5211763" y="5400675"/>
            <a:ext cx="996950" cy="1588"/>
          </a:xfrm>
          <a:prstGeom prst="bentConnector2">
            <a:avLst/>
          </a:prstGeom>
          <a:noFill/>
          <a:ln w="38160" cap="flat">
            <a:solidFill>
              <a:srgbClr val="67D8C8"/>
            </a:solidFill>
            <a:round/>
            <a:headEnd/>
            <a:tailEnd type="arrow" w="med" len="med"/>
          </a:ln>
          <a:effectLst/>
        </p:spPr>
      </p:cxn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69850" y="2303463"/>
            <a:ext cx="1744663" cy="1290637"/>
          </a:xfrm>
          <a:prstGeom prst="wedgeRectCallout">
            <a:avLst>
              <a:gd name="adj1" fmla="val 33843"/>
              <a:gd name="adj2" fmla="val 112583"/>
            </a:avLst>
          </a:prstGeom>
          <a:solidFill>
            <a:srgbClr val="FFFF00">
              <a:alpha val="42999"/>
            </a:srgbClr>
          </a:solidFill>
          <a:ln w="19080" cap="flat">
            <a:noFill/>
            <a:round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dirty="0">
                <a:solidFill>
                  <a:srgbClr val="002569"/>
                </a:solidFill>
                <a:latin typeface="Tahoma" pitchFamily="32" charset="0"/>
              </a:rPr>
              <a:t>User Support</a:t>
            </a:r>
          </a:p>
          <a:p>
            <a:pPr algn="ctr"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dirty="0">
                <a:solidFill>
                  <a:srgbClr val="002569"/>
                </a:solidFill>
                <a:latin typeface="Tahoma" pitchFamily="32" charset="0"/>
              </a:rPr>
              <a:t>User Registration &amp; Support, Product </a:t>
            </a:r>
            <a:r>
              <a:rPr lang="fr-FR" sz="1400" dirty="0" err="1">
                <a:solidFill>
                  <a:srgbClr val="002569"/>
                </a:solidFill>
                <a:latin typeface="Tahoma" pitchFamily="32" charset="0"/>
              </a:rPr>
              <a:t>Discovery</a:t>
            </a:r>
            <a:r>
              <a:rPr lang="fr-FR" sz="1400" dirty="0">
                <a:solidFill>
                  <a:srgbClr val="002569"/>
                </a:solidFill>
                <a:latin typeface="Tahoma" pitchFamily="32" charset="0"/>
              </a:rPr>
              <a:t> Helpdesk, </a:t>
            </a:r>
            <a:r>
              <a:rPr lang="fr-FR" sz="1400" dirty="0" err="1">
                <a:solidFill>
                  <a:srgbClr val="002569"/>
                </a:solidFill>
                <a:latin typeface="Tahoma" pitchFamily="32" charset="0"/>
              </a:rPr>
              <a:t>etc</a:t>
            </a:r>
            <a:endParaRPr lang="fr-FR" sz="1400" dirty="0">
              <a:solidFill>
                <a:srgbClr val="002569"/>
              </a:solidFill>
              <a:latin typeface="Tahoma" pitchFamily="32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7127875" y="5184775"/>
            <a:ext cx="2568575" cy="1112838"/>
          </a:xfrm>
          <a:prstGeom prst="wedgeRectCallout">
            <a:avLst>
              <a:gd name="adj1" fmla="val -127565"/>
              <a:gd name="adj2" fmla="val 8870"/>
            </a:avLst>
          </a:prstGeom>
          <a:solidFill>
            <a:srgbClr val="FFFF00">
              <a:alpha val="42999"/>
            </a:srgbClr>
          </a:solidFill>
          <a:ln w="19080" cap="flat">
            <a:noFill/>
            <a:round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dirty="0">
                <a:solidFill>
                  <a:srgbClr val="002569"/>
                </a:solidFill>
                <a:latin typeface="Tahoma" pitchFamily="32" charset="0"/>
              </a:rPr>
              <a:t>EUMETSAT Data Centre</a:t>
            </a:r>
          </a:p>
          <a:p>
            <a:pPr algn="ctr"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100" b="1" dirty="0">
                <a:solidFill>
                  <a:srgbClr val="002569"/>
                </a:solidFill>
                <a:latin typeface="Tahoma" pitchFamily="32" charset="0"/>
              </a:rPr>
              <a:t> </a:t>
            </a:r>
            <a:r>
              <a:rPr lang="fr-FR" sz="1400" dirty="0">
                <a:solidFill>
                  <a:srgbClr val="002569"/>
                </a:solidFill>
                <a:latin typeface="Tahoma" pitchFamily="32" charset="0"/>
              </a:rPr>
              <a:t>Complete </a:t>
            </a:r>
            <a:r>
              <a:rPr lang="fr-FR" sz="1400" dirty="0" err="1">
                <a:solidFill>
                  <a:srgbClr val="002569"/>
                </a:solidFill>
                <a:latin typeface="Tahoma" pitchFamily="32" charset="0"/>
              </a:rPr>
              <a:t>historical</a:t>
            </a:r>
            <a:r>
              <a:rPr lang="fr-FR" sz="1400" dirty="0">
                <a:solidFill>
                  <a:srgbClr val="002569"/>
                </a:solidFill>
                <a:latin typeface="Tahoma" pitchFamily="32" charset="0"/>
              </a:rPr>
              <a:t> archive of all EUMETSAT data </a:t>
            </a:r>
            <a:r>
              <a:rPr lang="fr-FR" sz="1400" dirty="0" err="1">
                <a:solidFill>
                  <a:srgbClr val="002569"/>
                </a:solidFill>
                <a:latin typeface="Tahoma" pitchFamily="32" charset="0"/>
              </a:rPr>
              <a:t>including</a:t>
            </a:r>
            <a:r>
              <a:rPr lang="fr-FR" sz="1400" dirty="0">
                <a:solidFill>
                  <a:srgbClr val="002569"/>
                </a:solidFill>
                <a:latin typeface="Tahoma" pitchFamily="32" charset="0"/>
              </a:rPr>
              <a:t> S-3 marine data</a:t>
            </a:r>
          </a:p>
        </p:txBody>
      </p:sp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0" y="5240338"/>
            <a:ext cx="361950" cy="334962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Sentinel-3 product format (SAFE) 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95326" y="1307457"/>
            <a:ext cx="7987192" cy="5026668"/>
            <a:chOff x="1688123" y="1785938"/>
            <a:chExt cx="7425105" cy="4703763"/>
          </a:xfrm>
        </p:grpSpPr>
        <p:sp>
          <p:nvSpPr>
            <p:cNvPr id="5" name="Bulle rectangulaire à coins arrondis 69"/>
            <p:cNvSpPr>
              <a:spLocks noChangeArrowheads="1"/>
            </p:cNvSpPr>
            <p:nvPr/>
          </p:nvSpPr>
          <p:spPr bwMode="auto">
            <a:xfrm>
              <a:off x="7375282" y="1785938"/>
              <a:ext cx="1737946" cy="2411412"/>
            </a:xfrm>
            <a:prstGeom prst="wedgeRoundRectCallout">
              <a:avLst>
                <a:gd name="adj1" fmla="val -144236"/>
                <a:gd name="adj2" fmla="val -12037"/>
                <a:gd name="adj3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7355" tIns="33677" rIns="67355" bIns="33677"/>
            <a:lstStyle/>
            <a:p>
              <a:pPr defTabSz="673100"/>
              <a:endParaRPr lang="en-GB"/>
            </a:p>
          </p:txBody>
        </p:sp>
        <p:sp>
          <p:nvSpPr>
            <p:cNvPr id="6" name="Rectangle 9"/>
            <p:cNvSpPr>
              <a:spLocks/>
            </p:cNvSpPr>
            <p:nvPr/>
          </p:nvSpPr>
          <p:spPr bwMode="auto">
            <a:xfrm>
              <a:off x="5839558" y="3671889"/>
              <a:ext cx="386862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355" tIns="33677" rIns="67355" bIns="33677" anchor="ctr"/>
            <a:lstStyle/>
            <a:p>
              <a:pPr defTabSz="673100"/>
              <a:endParaRPr lang="en-GB"/>
            </a:p>
          </p:txBody>
        </p:sp>
        <p:sp>
          <p:nvSpPr>
            <p:cNvPr id="7" name="Text Box 24"/>
            <p:cNvSpPr txBox="1">
              <a:spLocks/>
            </p:cNvSpPr>
            <p:nvPr/>
          </p:nvSpPr>
          <p:spPr bwMode="auto">
            <a:xfrm>
              <a:off x="6088674" y="5773738"/>
              <a:ext cx="1685192" cy="665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sz="1300" b="1" dirty="0">
                  <a:solidFill>
                    <a:srgbClr val="333399"/>
                  </a:solidFill>
                  <a:latin typeface="Calibri" charset="0"/>
                </a:rPr>
                <a:t>XML Schema files for measurement data and annotations</a:t>
              </a:r>
            </a:p>
          </p:txBody>
        </p:sp>
        <p:sp>
          <p:nvSpPr>
            <p:cNvPr id="8" name="AutoShape 31"/>
            <p:cNvSpPr>
              <a:spLocks/>
            </p:cNvSpPr>
            <p:nvPr/>
          </p:nvSpPr>
          <p:spPr bwMode="auto">
            <a:xfrm rot="10800000" flipH="1">
              <a:off x="4706816" y="2668588"/>
              <a:ext cx="1006720" cy="476250"/>
            </a:xfrm>
            <a:prstGeom prst="foldedCorner">
              <a:avLst>
                <a:gd name="adj" fmla="val 3888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lin ang="189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rot="10800000" wrap="none" lIns="67355" tIns="33677" rIns="67355" bIns="33677" anchor="ctr"/>
            <a:lstStyle/>
            <a:p>
              <a:pPr defTabSz="673100"/>
              <a:endParaRPr lang="en-GB"/>
            </a:p>
          </p:txBody>
        </p:sp>
        <p:sp>
          <p:nvSpPr>
            <p:cNvPr id="9" name="AutoShape 31"/>
            <p:cNvSpPr>
              <a:spLocks/>
            </p:cNvSpPr>
            <p:nvPr/>
          </p:nvSpPr>
          <p:spPr bwMode="auto">
            <a:xfrm rot="10800000" flipH="1">
              <a:off x="4648404" y="2553281"/>
              <a:ext cx="1005254" cy="476250"/>
            </a:xfrm>
            <a:prstGeom prst="foldedCorner">
              <a:avLst>
                <a:gd name="adj" fmla="val 3888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lin ang="189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rot="10800000" wrap="none" lIns="67355" tIns="33677" rIns="67355" bIns="33677" anchor="ctr"/>
            <a:lstStyle/>
            <a:p>
              <a:pPr defTabSz="673100"/>
              <a:endParaRPr lang="en-GB"/>
            </a:p>
          </p:txBody>
        </p:sp>
        <p:sp>
          <p:nvSpPr>
            <p:cNvPr id="10" name="AutoShape 31"/>
            <p:cNvSpPr>
              <a:spLocks/>
            </p:cNvSpPr>
            <p:nvPr/>
          </p:nvSpPr>
          <p:spPr bwMode="auto">
            <a:xfrm rot="10800000" flipH="1">
              <a:off x="4586429" y="2426668"/>
              <a:ext cx="1005254" cy="476250"/>
            </a:xfrm>
            <a:prstGeom prst="foldedCorner">
              <a:avLst>
                <a:gd name="adj" fmla="val 3888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lin ang="189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rot="10800000" wrap="none" lIns="67355" tIns="33677" rIns="67355" bIns="33677" anchor="ctr"/>
            <a:lstStyle/>
            <a:p>
              <a:pPr defTabSz="673100"/>
              <a:endParaRPr lang="en-GB"/>
            </a:p>
          </p:txBody>
        </p:sp>
        <p:sp>
          <p:nvSpPr>
            <p:cNvPr id="11" name="AutoShape 8"/>
            <p:cNvSpPr>
              <a:spLocks/>
            </p:cNvSpPr>
            <p:nvPr/>
          </p:nvSpPr>
          <p:spPr bwMode="auto">
            <a:xfrm rot="10800000" flipH="1">
              <a:off x="4780085" y="3713163"/>
              <a:ext cx="810358" cy="403225"/>
            </a:xfrm>
            <a:prstGeom prst="foldedCorner">
              <a:avLst>
                <a:gd name="adj" fmla="val 3888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lin ang="189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rot="10800000" wrap="none" lIns="67355" tIns="33677" rIns="67355" bIns="33677" anchor="ctr"/>
            <a:lstStyle/>
            <a:p>
              <a:pPr defTabSz="673100"/>
              <a:endParaRPr lang="en-GB"/>
            </a:p>
          </p:txBody>
        </p:sp>
        <p:sp>
          <p:nvSpPr>
            <p:cNvPr id="12" name="AutoShape 10"/>
            <p:cNvSpPr>
              <a:spLocks/>
            </p:cNvSpPr>
            <p:nvPr/>
          </p:nvSpPr>
          <p:spPr bwMode="auto">
            <a:xfrm rot="10800000" flipH="1">
              <a:off x="3468566" y="1960564"/>
              <a:ext cx="810357" cy="433387"/>
            </a:xfrm>
            <a:prstGeom prst="foldedCorner">
              <a:avLst>
                <a:gd name="adj" fmla="val 3888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lin ang="189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rot="10800000" wrap="none" lIns="67355" tIns="33677" rIns="67355" bIns="33677" anchor="ctr"/>
            <a:lstStyle/>
            <a:p>
              <a:pPr defTabSz="673100"/>
              <a:endParaRPr lang="en-GB"/>
            </a:p>
          </p:txBody>
        </p:sp>
        <p:sp>
          <p:nvSpPr>
            <p:cNvPr id="13" name="Text Box 11"/>
            <p:cNvSpPr txBox="1">
              <a:spLocks/>
            </p:cNvSpPr>
            <p:nvPr/>
          </p:nvSpPr>
          <p:spPr bwMode="auto">
            <a:xfrm>
              <a:off x="4123593" y="1893888"/>
              <a:ext cx="399038" cy="22513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sz="1000" b="1">
                  <a:solidFill>
                    <a:schemeClr val="accent2"/>
                  </a:solidFill>
                  <a:latin typeface="Calibri" charset="0"/>
                </a:rPr>
                <a:t>XML</a:t>
              </a:r>
            </a:p>
          </p:txBody>
        </p:sp>
        <p:pic>
          <p:nvPicPr>
            <p:cNvPr id="14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123" y="3344864"/>
              <a:ext cx="1208943" cy="129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3"/>
            <p:cNvSpPr txBox="1">
              <a:spLocks/>
            </p:cNvSpPr>
            <p:nvPr/>
          </p:nvSpPr>
          <p:spPr bwMode="auto">
            <a:xfrm>
              <a:off x="3436136" y="2068513"/>
              <a:ext cx="916124" cy="30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sz="1500" b="1" dirty="0">
                  <a:solidFill>
                    <a:srgbClr val="333399"/>
                  </a:solidFill>
                  <a:latin typeface="Calibri" charset="0"/>
                </a:rPr>
                <a:t>Manifest</a:t>
              </a:r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 rot="10800000" flipH="1">
              <a:off x="4557347" y="2278064"/>
              <a:ext cx="975946" cy="503237"/>
            </a:xfrm>
            <a:prstGeom prst="foldedCorner">
              <a:avLst>
                <a:gd name="adj" fmla="val 3888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lin ang="189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rot="10800000" wrap="none" lIns="67355" tIns="33677" rIns="67355" bIns="33677" anchor="ctr"/>
            <a:lstStyle/>
            <a:p>
              <a:pPr defTabSz="673100"/>
              <a:endParaRPr lang="en-GB"/>
            </a:p>
          </p:txBody>
        </p:sp>
        <p:sp>
          <p:nvSpPr>
            <p:cNvPr id="17" name="Text Box 15"/>
            <p:cNvSpPr txBox="1">
              <a:spLocks/>
            </p:cNvSpPr>
            <p:nvPr/>
          </p:nvSpPr>
          <p:spPr bwMode="auto">
            <a:xfrm>
              <a:off x="4369777" y="2335214"/>
              <a:ext cx="1346689" cy="440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/>
              <a:r>
                <a:rPr lang="en-GB" sz="1200" b="1">
                  <a:solidFill>
                    <a:srgbClr val="333399"/>
                  </a:solidFill>
                  <a:latin typeface="Calibri" charset="0"/>
                </a:rPr>
                <a:t>Measurement </a:t>
              </a:r>
            </a:p>
            <a:p>
              <a:pPr algn="ctr" eaLnBrk="1" hangingPunct="1"/>
              <a:r>
                <a:rPr lang="en-GB" sz="1200" b="1">
                  <a:solidFill>
                    <a:srgbClr val="333399"/>
                  </a:solidFill>
                  <a:latin typeface="Calibri" charset="0"/>
                </a:rPr>
                <a:t>Data</a:t>
              </a:r>
            </a:p>
          </p:txBody>
        </p:sp>
        <p:pic>
          <p:nvPicPr>
            <p:cNvPr id="18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285" y="5565776"/>
              <a:ext cx="1037492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17"/>
            <p:cNvSpPr>
              <a:spLocks/>
            </p:cNvSpPr>
            <p:nvPr/>
          </p:nvSpPr>
          <p:spPr bwMode="auto">
            <a:xfrm rot="10800000" flipH="1">
              <a:off x="4813789" y="5784850"/>
              <a:ext cx="808892" cy="539750"/>
            </a:xfrm>
            <a:prstGeom prst="foldedCorner">
              <a:avLst>
                <a:gd name="adj" fmla="val 3888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lin ang="189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rot="10800000" wrap="none" lIns="67355" tIns="33677" rIns="67355" bIns="33677" anchor="ctr"/>
            <a:lstStyle/>
            <a:p>
              <a:pPr defTabSz="673100"/>
              <a:endParaRPr lang="en-GB"/>
            </a:p>
          </p:txBody>
        </p:sp>
        <p:sp>
          <p:nvSpPr>
            <p:cNvPr id="20" name="Text Box 18"/>
            <p:cNvSpPr txBox="1">
              <a:spLocks/>
            </p:cNvSpPr>
            <p:nvPr/>
          </p:nvSpPr>
          <p:spPr bwMode="auto">
            <a:xfrm>
              <a:off x="5553808" y="6159500"/>
              <a:ext cx="416994" cy="225135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sz="1000" b="1" dirty="0">
                  <a:solidFill>
                    <a:srgbClr val="333399"/>
                  </a:solidFill>
                  <a:latin typeface="Calibri" charset="0"/>
                </a:rPr>
                <a:t>XSD</a:t>
              </a:r>
            </a:p>
          </p:txBody>
        </p:sp>
        <p:sp>
          <p:nvSpPr>
            <p:cNvPr id="21" name="Text Box 19"/>
            <p:cNvSpPr txBox="1">
              <a:spLocks/>
            </p:cNvSpPr>
            <p:nvPr/>
          </p:nvSpPr>
          <p:spPr bwMode="auto">
            <a:xfrm>
              <a:off x="4810858" y="5835651"/>
              <a:ext cx="728296" cy="47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/>
              <a:r>
                <a:rPr lang="en-GB" sz="1300" b="1">
                  <a:solidFill>
                    <a:srgbClr val="333399"/>
                  </a:solidFill>
                  <a:latin typeface="Calibri" charset="0"/>
                </a:rPr>
                <a:t>XML Schema</a:t>
              </a:r>
            </a:p>
          </p:txBody>
        </p:sp>
        <p:sp>
          <p:nvSpPr>
            <p:cNvPr id="22" name="Text Box 20"/>
            <p:cNvSpPr txBox="1">
              <a:spLocks/>
            </p:cNvSpPr>
            <p:nvPr/>
          </p:nvSpPr>
          <p:spPr bwMode="auto">
            <a:xfrm>
              <a:off x="3452447" y="5918201"/>
              <a:ext cx="794238" cy="47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/>
              <a:r>
                <a:rPr lang="en-GB" sz="1300" b="1">
                  <a:solidFill>
                    <a:schemeClr val="bg1"/>
                  </a:solidFill>
                  <a:latin typeface="Calibri" charset="0"/>
                </a:rPr>
                <a:t>SUPPORT</a:t>
              </a:r>
            </a:p>
            <a:p>
              <a:pPr algn="ctr" eaLnBrk="1" hangingPunct="1"/>
              <a:endParaRPr lang="en-GB" sz="1300" b="1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23" name="Text Box 21"/>
            <p:cNvSpPr txBox="1">
              <a:spLocks/>
            </p:cNvSpPr>
            <p:nvPr/>
          </p:nvSpPr>
          <p:spPr bwMode="auto">
            <a:xfrm>
              <a:off x="1849315" y="3925888"/>
              <a:ext cx="939312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/>
              <a:r>
                <a:rPr lang="en-GB" sz="1300" b="1">
                  <a:solidFill>
                    <a:schemeClr val="bg1"/>
                  </a:solidFill>
                  <a:latin typeface="Calibri" charset="0"/>
                </a:rPr>
                <a:t>PRODUCT</a:t>
              </a:r>
            </a:p>
          </p:txBody>
        </p:sp>
        <p:sp>
          <p:nvSpPr>
            <p:cNvPr id="24" name="AutoShape 22"/>
            <p:cNvSpPr>
              <a:spLocks/>
            </p:cNvSpPr>
            <p:nvPr/>
          </p:nvSpPr>
          <p:spPr bwMode="auto">
            <a:xfrm>
              <a:off x="4469424" y="5808664"/>
              <a:ext cx="172915" cy="534987"/>
            </a:xfrm>
            <a:prstGeom prst="leftBrace">
              <a:avLst>
                <a:gd name="adj1" fmla="val 25160"/>
                <a:gd name="adj2" fmla="val 44148"/>
              </a:avLst>
            </a:prstGeom>
            <a:noFill/>
            <a:ln w="38100">
              <a:solidFill>
                <a:srgbClr val="85B4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67355" tIns="33677" rIns="67355" bIns="33677" anchor="ctr"/>
            <a:lstStyle/>
            <a:p>
              <a:pPr defTabSz="673100">
                <a:defRPr/>
              </a:pPr>
              <a:endParaRPr lang="en-GB">
                <a:ea typeface="ヒラギノ角ゴ ProN W3" charset="-128"/>
                <a:cs typeface="+mn-cs"/>
              </a:endParaRPr>
            </a:p>
          </p:txBody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662" y="3232150"/>
              <a:ext cx="1037492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6"/>
            <p:cNvSpPr txBox="1">
              <a:spLocks/>
            </p:cNvSpPr>
            <p:nvPr/>
          </p:nvSpPr>
          <p:spPr bwMode="auto">
            <a:xfrm>
              <a:off x="3470031" y="3560763"/>
              <a:ext cx="773807" cy="47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/>
              <a:r>
                <a:rPr lang="en-GB" sz="1300" b="1" dirty="0">
                  <a:solidFill>
                    <a:schemeClr val="bg1"/>
                  </a:solidFill>
                  <a:latin typeface="Calibri" charset="0"/>
                </a:rPr>
                <a:t>PREVIEW</a:t>
              </a:r>
            </a:p>
            <a:p>
              <a:pPr algn="ctr" eaLnBrk="1" hangingPunct="1"/>
              <a:endParaRPr lang="en-GB" sz="1300" b="1" dirty="0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27" name="AutoShape 27"/>
            <p:cNvSpPr>
              <a:spLocks/>
            </p:cNvSpPr>
            <p:nvPr/>
          </p:nvSpPr>
          <p:spPr bwMode="auto">
            <a:xfrm>
              <a:off x="4387362" y="3316289"/>
              <a:ext cx="164123" cy="1241425"/>
            </a:xfrm>
            <a:prstGeom prst="leftBrace">
              <a:avLst>
                <a:gd name="adj1" fmla="val 61999"/>
                <a:gd name="adj2" fmla="val 44148"/>
              </a:avLst>
            </a:prstGeom>
            <a:noFill/>
            <a:ln w="38100">
              <a:solidFill>
                <a:srgbClr val="85B4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67355" tIns="33677" rIns="67355" bIns="33677" anchor="ctr"/>
            <a:lstStyle/>
            <a:p>
              <a:pPr defTabSz="673100">
                <a:defRPr/>
              </a:pPr>
              <a:endParaRPr lang="en-GB">
                <a:ea typeface="ヒラギノ角ゴ ProN W3" charset="-128"/>
                <a:cs typeface="+mn-cs"/>
              </a:endParaRPr>
            </a:p>
          </p:txBody>
        </p: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216" y="2406650"/>
              <a:ext cx="103602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29"/>
            <p:cNvSpPr txBox="1">
              <a:spLocks/>
            </p:cNvSpPr>
            <p:nvPr/>
          </p:nvSpPr>
          <p:spPr bwMode="auto">
            <a:xfrm>
              <a:off x="3278066" y="2632076"/>
              <a:ext cx="1088780" cy="74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/>
              <a:r>
                <a:rPr lang="en-GB" sz="1300" b="1">
                  <a:solidFill>
                    <a:schemeClr val="bg1"/>
                  </a:solidFill>
                  <a:latin typeface="Calibri" charset="0"/>
                </a:rPr>
                <a:t>Data</a:t>
              </a:r>
            </a:p>
            <a:p>
              <a:pPr algn="ctr" eaLnBrk="1" hangingPunct="1"/>
              <a:r>
                <a:rPr lang="en-GB" sz="900" b="1">
                  <a:solidFill>
                    <a:schemeClr val="bg1"/>
                  </a:solidFill>
                  <a:latin typeface="Calibri" charset="0"/>
                </a:rPr>
                <a:t>(e.g. img.,</a:t>
              </a:r>
            </a:p>
            <a:p>
              <a:pPr algn="ctr" eaLnBrk="1" hangingPunct="1"/>
              <a:r>
                <a:rPr lang="en-GB" sz="900" b="1">
                  <a:solidFill>
                    <a:schemeClr val="bg1"/>
                  </a:solidFill>
                  <a:latin typeface="Calibri" charset="0"/>
                </a:rPr>
                <a:t>param.)</a:t>
              </a:r>
            </a:p>
            <a:p>
              <a:pPr algn="ctr" eaLnBrk="1" hangingPunct="1"/>
              <a:endParaRPr lang="en-GB" sz="1300" b="1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30" name="AutoShape 30"/>
            <p:cNvSpPr>
              <a:spLocks/>
            </p:cNvSpPr>
            <p:nvPr/>
          </p:nvSpPr>
          <p:spPr bwMode="auto">
            <a:xfrm>
              <a:off x="4275993" y="2414589"/>
              <a:ext cx="145074" cy="719137"/>
            </a:xfrm>
            <a:prstGeom prst="leftBrace">
              <a:avLst>
                <a:gd name="adj1" fmla="val 42322"/>
                <a:gd name="adj2" fmla="val 44148"/>
              </a:avLst>
            </a:prstGeom>
            <a:noFill/>
            <a:ln w="38100">
              <a:solidFill>
                <a:srgbClr val="85B4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67355" tIns="33677" rIns="67355" bIns="33677" anchor="ctr"/>
            <a:lstStyle/>
            <a:p>
              <a:pPr defTabSz="673100">
                <a:defRPr/>
              </a:pPr>
              <a:endParaRPr lang="en-GB">
                <a:ea typeface="ヒラギノ角ゴ ProN W3" charset="-128"/>
                <a:cs typeface="+mn-cs"/>
              </a:endParaRPr>
            </a:p>
          </p:txBody>
        </p:sp>
        <p:sp>
          <p:nvSpPr>
            <p:cNvPr id="31" name="AutoShape 33"/>
            <p:cNvSpPr>
              <a:spLocks/>
            </p:cNvSpPr>
            <p:nvPr/>
          </p:nvSpPr>
          <p:spPr bwMode="auto">
            <a:xfrm rot="10800000" flipH="1">
              <a:off x="4615962" y="3224214"/>
              <a:ext cx="1011115" cy="403225"/>
            </a:xfrm>
            <a:prstGeom prst="foldedCorner">
              <a:avLst>
                <a:gd name="adj" fmla="val 3888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lin ang="189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rot="10800000" wrap="none" lIns="67355" tIns="33677" rIns="67355" bIns="33677" anchor="ctr"/>
            <a:lstStyle/>
            <a:p>
              <a:pPr defTabSz="673100"/>
              <a:endParaRPr lang="en-GB"/>
            </a:p>
          </p:txBody>
        </p:sp>
        <p:sp>
          <p:nvSpPr>
            <p:cNvPr id="32" name="Text Box 34"/>
            <p:cNvSpPr txBox="1">
              <a:spLocks/>
            </p:cNvSpPr>
            <p:nvPr/>
          </p:nvSpPr>
          <p:spPr bwMode="auto">
            <a:xfrm>
              <a:off x="4683369" y="3302000"/>
              <a:ext cx="853755" cy="27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sz="1300" b="1" dirty="0" err="1" smtClean="0">
                  <a:solidFill>
                    <a:srgbClr val="333399"/>
                  </a:solidFill>
                  <a:latin typeface="Calibri" charset="0"/>
                </a:rPr>
                <a:t>Quicklook</a:t>
              </a:r>
              <a:endParaRPr lang="en-GB" sz="1300" b="1" dirty="0">
                <a:solidFill>
                  <a:srgbClr val="333399"/>
                </a:solidFill>
                <a:latin typeface="Calibri" charset="0"/>
              </a:endParaRPr>
            </a:p>
          </p:txBody>
        </p:sp>
        <p:sp>
          <p:nvSpPr>
            <p:cNvPr id="33" name="Text Box 35"/>
            <p:cNvSpPr txBox="1">
              <a:spLocks/>
            </p:cNvSpPr>
            <p:nvPr/>
          </p:nvSpPr>
          <p:spPr bwMode="auto">
            <a:xfrm>
              <a:off x="4834305" y="3786189"/>
              <a:ext cx="516958" cy="27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sz="1300" b="1">
                  <a:solidFill>
                    <a:srgbClr val="333399"/>
                  </a:solidFill>
                  <a:latin typeface="Calibri" charset="0"/>
                </a:rPr>
                <a:t>Map</a:t>
              </a:r>
            </a:p>
          </p:txBody>
        </p:sp>
        <p:sp>
          <p:nvSpPr>
            <p:cNvPr id="34" name="AutoShape 36"/>
            <p:cNvSpPr>
              <a:spLocks/>
            </p:cNvSpPr>
            <p:nvPr/>
          </p:nvSpPr>
          <p:spPr bwMode="auto">
            <a:xfrm rot="10800000" flipH="1">
              <a:off x="4783015" y="4262439"/>
              <a:ext cx="810358" cy="403225"/>
            </a:xfrm>
            <a:prstGeom prst="foldedCorner">
              <a:avLst>
                <a:gd name="adj" fmla="val 3888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lin ang="189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rot="10800000" wrap="none" lIns="67355" tIns="33677" rIns="67355" bIns="33677" anchor="ctr"/>
            <a:lstStyle/>
            <a:p>
              <a:pPr defTabSz="673100"/>
              <a:endParaRPr lang="en-GB"/>
            </a:p>
          </p:txBody>
        </p:sp>
        <p:sp>
          <p:nvSpPr>
            <p:cNvPr id="35" name="Text Box 38"/>
            <p:cNvSpPr txBox="1">
              <a:spLocks/>
            </p:cNvSpPr>
            <p:nvPr/>
          </p:nvSpPr>
          <p:spPr bwMode="auto">
            <a:xfrm>
              <a:off x="4775688" y="4370389"/>
              <a:ext cx="807901" cy="27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sz="1300" b="1" dirty="0">
                  <a:solidFill>
                    <a:srgbClr val="333399"/>
                  </a:solidFill>
                  <a:latin typeface="Calibri" charset="0"/>
                </a:rPr>
                <a:t>Preview</a:t>
              </a:r>
            </a:p>
          </p:txBody>
        </p:sp>
        <p:pic>
          <p:nvPicPr>
            <p:cNvPr id="36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028" y="4576764"/>
              <a:ext cx="1037492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42"/>
            <p:cNvSpPr txBox="1">
              <a:spLocks/>
            </p:cNvSpPr>
            <p:nvPr/>
          </p:nvSpPr>
          <p:spPr bwMode="auto">
            <a:xfrm>
              <a:off x="3351346" y="4930775"/>
              <a:ext cx="977680" cy="22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/>
              <a:r>
                <a:rPr lang="en-GB" sz="1000" b="1" dirty="0">
                  <a:solidFill>
                    <a:schemeClr val="bg1"/>
                  </a:solidFill>
                  <a:latin typeface="Calibri" charset="0"/>
                </a:rPr>
                <a:t>ANNOTATIONS</a:t>
              </a:r>
            </a:p>
          </p:txBody>
        </p:sp>
        <p:sp>
          <p:nvSpPr>
            <p:cNvPr id="38" name="AutoShape 43"/>
            <p:cNvSpPr>
              <a:spLocks/>
            </p:cNvSpPr>
            <p:nvPr/>
          </p:nvSpPr>
          <p:spPr bwMode="auto">
            <a:xfrm>
              <a:off x="4434254" y="4797425"/>
              <a:ext cx="174381" cy="768350"/>
            </a:xfrm>
            <a:prstGeom prst="leftBrace">
              <a:avLst>
                <a:gd name="adj1" fmla="val 35866"/>
                <a:gd name="adj2" fmla="val 44148"/>
              </a:avLst>
            </a:prstGeom>
            <a:noFill/>
            <a:ln w="38100">
              <a:solidFill>
                <a:srgbClr val="85B4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67355" tIns="33677" rIns="67355" bIns="33677" anchor="ctr"/>
            <a:lstStyle/>
            <a:p>
              <a:pPr defTabSz="673100">
                <a:defRPr/>
              </a:pPr>
              <a:endParaRPr lang="en-GB">
                <a:ea typeface="ヒラギノ角ゴ ProN W3" charset="-128"/>
                <a:cs typeface="+mn-cs"/>
              </a:endParaRPr>
            </a:p>
          </p:txBody>
        </p:sp>
        <p:sp>
          <p:nvSpPr>
            <p:cNvPr id="39" name="AutoShape 44"/>
            <p:cNvSpPr>
              <a:spLocks/>
            </p:cNvSpPr>
            <p:nvPr/>
          </p:nvSpPr>
          <p:spPr bwMode="auto">
            <a:xfrm rot="10800000" flipH="1">
              <a:off x="4772758" y="4951413"/>
              <a:ext cx="942242" cy="539750"/>
            </a:xfrm>
            <a:prstGeom prst="foldedCorner">
              <a:avLst>
                <a:gd name="adj" fmla="val 3888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lin ang="189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rot="10800000" wrap="none" lIns="67355" tIns="33677" rIns="67355" bIns="33677" anchor="ctr"/>
            <a:lstStyle/>
            <a:p>
              <a:pPr defTabSz="673100"/>
              <a:endParaRPr lang="en-GB"/>
            </a:p>
          </p:txBody>
        </p:sp>
        <p:sp>
          <p:nvSpPr>
            <p:cNvPr id="40" name="Text Box 45"/>
            <p:cNvSpPr txBox="1">
              <a:spLocks/>
            </p:cNvSpPr>
            <p:nvPr/>
          </p:nvSpPr>
          <p:spPr bwMode="auto">
            <a:xfrm>
              <a:off x="5572859" y="5356225"/>
              <a:ext cx="405687" cy="22513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sz="1000" b="1" dirty="0">
                  <a:solidFill>
                    <a:srgbClr val="333399"/>
                  </a:solidFill>
                  <a:latin typeface="Calibri" charset="0"/>
                </a:rPr>
                <a:t>XML</a:t>
              </a:r>
            </a:p>
          </p:txBody>
        </p:sp>
        <p:sp>
          <p:nvSpPr>
            <p:cNvPr id="41" name="Text Box 46"/>
            <p:cNvSpPr txBox="1">
              <a:spLocks/>
            </p:cNvSpPr>
            <p:nvPr/>
          </p:nvSpPr>
          <p:spPr bwMode="auto">
            <a:xfrm>
              <a:off x="4785945" y="5121275"/>
              <a:ext cx="1060949" cy="27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sz="1300" b="1" dirty="0">
                  <a:solidFill>
                    <a:srgbClr val="333399"/>
                  </a:solidFill>
                  <a:latin typeface="Calibri" charset="0"/>
                </a:rPr>
                <a:t>Annotations</a:t>
              </a:r>
            </a:p>
          </p:txBody>
        </p:sp>
        <p:sp>
          <p:nvSpPr>
            <p:cNvPr id="42" name="AutoShape 47"/>
            <p:cNvSpPr>
              <a:spLocks/>
            </p:cNvSpPr>
            <p:nvPr/>
          </p:nvSpPr>
          <p:spPr bwMode="auto">
            <a:xfrm>
              <a:off x="2845777" y="2865439"/>
              <a:ext cx="339969" cy="3241675"/>
            </a:xfrm>
            <a:prstGeom prst="leftBrace">
              <a:avLst>
                <a:gd name="adj1" fmla="val 72175"/>
                <a:gd name="adj2" fmla="val 36741"/>
              </a:avLst>
            </a:prstGeom>
            <a:noFill/>
            <a:ln w="38100">
              <a:solidFill>
                <a:srgbClr val="85B4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67355" tIns="33677" rIns="67355" bIns="33677" anchor="ctr"/>
            <a:lstStyle/>
            <a:p>
              <a:pPr defTabSz="673100">
                <a:defRPr/>
              </a:pPr>
              <a:endParaRPr lang="en-GB">
                <a:ea typeface="ヒラギノ角ゴ ProN W3" charset="-128"/>
                <a:cs typeface="+mn-cs"/>
              </a:endParaRPr>
            </a:p>
          </p:txBody>
        </p:sp>
        <p:sp>
          <p:nvSpPr>
            <p:cNvPr id="43" name="Text Box 50"/>
            <p:cNvSpPr txBox="1">
              <a:spLocks/>
            </p:cNvSpPr>
            <p:nvPr/>
          </p:nvSpPr>
          <p:spPr bwMode="auto">
            <a:xfrm>
              <a:off x="5974374" y="5081589"/>
              <a:ext cx="2026626" cy="27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0560" tIns="35279" rIns="70560" bIns="35279">
              <a:spAutoFit/>
            </a:bodyPr>
            <a:lstStyle>
              <a:lvl1pPr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7048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7048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sz="1300" b="1" dirty="0">
                  <a:solidFill>
                    <a:srgbClr val="333399"/>
                  </a:solidFill>
                  <a:latin typeface="Calibri" charset="0"/>
                </a:rPr>
                <a:t>Products metadata</a:t>
              </a:r>
            </a:p>
          </p:txBody>
        </p:sp>
        <p:grpSp>
          <p:nvGrpSpPr>
            <p:cNvPr id="44" name="Grouper 75"/>
            <p:cNvGrpSpPr>
              <a:grpSpLocks/>
            </p:cNvGrpSpPr>
            <p:nvPr/>
          </p:nvGrpSpPr>
          <p:grpSpPr bwMode="auto">
            <a:xfrm>
              <a:off x="7577504" y="2387601"/>
              <a:ext cx="1395046" cy="893763"/>
              <a:chOff x="10777476" y="2563808"/>
              <a:chExt cx="1984368" cy="1271592"/>
            </a:xfrm>
          </p:grpSpPr>
          <p:pic>
            <p:nvPicPr>
              <p:cNvPr id="45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7476" y="3442916"/>
                <a:ext cx="1984368" cy="392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7" descr="NetCD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3321" y="2563808"/>
                <a:ext cx="1221187" cy="94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Sentinel-3 Altimetry Payload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23825" y="892439"/>
            <a:ext cx="7653705" cy="5600700"/>
            <a:chOff x="0" y="1054364"/>
            <a:chExt cx="7653705" cy="5600700"/>
          </a:xfrm>
        </p:grpSpPr>
        <p:pic>
          <p:nvPicPr>
            <p:cNvPr id="6" name="Picture 7" descr="Sentinel 3 Fond ci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525" t="26646" r="9525" b="26646"/>
            <a:stretch>
              <a:fillRect/>
            </a:stretch>
          </p:blipFill>
          <p:spPr bwMode="auto">
            <a:xfrm>
              <a:off x="1" y="1054364"/>
              <a:ext cx="7653704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8"/>
            <p:cNvSpPr>
              <a:spLocks/>
            </p:cNvSpPr>
            <p:nvPr/>
          </p:nvSpPr>
          <p:spPr bwMode="auto">
            <a:xfrm>
              <a:off x="6064318" y="5503538"/>
              <a:ext cx="956289" cy="437830"/>
            </a:xfrm>
            <a:prstGeom prst="callout1">
              <a:avLst>
                <a:gd name="adj1" fmla="val 14782"/>
                <a:gd name="adj2" fmla="val -4352"/>
                <a:gd name="adj3" fmla="val -97556"/>
                <a:gd name="adj4" fmla="val -34435"/>
              </a:avLst>
            </a:prstGeom>
            <a:solidFill>
              <a:srgbClr val="0033CC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 defTabSz="862013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GB" sz="1100" dirty="0">
                  <a:solidFill>
                    <a:schemeClr val="bg1"/>
                  </a:solidFill>
                  <a:latin typeface="Verdana" pitchFamily="34" charset="0"/>
                </a:rPr>
                <a:t>SAR Radar Altimeter</a:t>
              </a:r>
            </a:p>
          </p:txBody>
        </p:sp>
        <p:sp>
          <p:nvSpPr>
            <p:cNvPr id="8" name="AutoShape 10"/>
            <p:cNvSpPr>
              <a:spLocks/>
            </p:cNvSpPr>
            <p:nvPr/>
          </p:nvSpPr>
          <p:spPr bwMode="auto">
            <a:xfrm>
              <a:off x="3415850" y="4829797"/>
              <a:ext cx="1127809" cy="455798"/>
            </a:xfrm>
            <a:prstGeom prst="callout1">
              <a:avLst>
                <a:gd name="adj1" fmla="val -2083"/>
                <a:gd name="adj2" fmla="val 49389"/>
                <a:gd name="adj3" fmla="val -66917"/>
                <a:gd name="adj4" fmla="val 153129"/>
              </a:avLst>
            </a:prstGeom>
            <a:solidFill>
              <a:srgbClr val="0033CC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 defTabSz="862013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GB" sz="1100" dirty="0">
                  <a:solidFill>
                    <a:schemeClr val="bg1"/>
                  </a:solidFill>
                  <a:latin typeface="Verdana" pitchFamily="34" charset="0"/>
                </a:rPr>
                <a:t>Laser Retro- Reflector</a:t>
              </a:r>
            </a:p>
          </p:txBody>
        </p:sp>
        <p:sp>
          <p:nvSpPr>
            <p:cNvPr id="9" name="AutoShape 11"/>
            <p:cNvSpPr>
              <a:spLocks/>
            </p:cNvSpPr>
            <p:nvPr/>
          </p:nvSpPr>
          <p:spPr bwMode="auto">
            <a:xfrm>
              <a:off x="6662005" y="4717048"/>
              <a:ext cx="765593" cy="413852"/>
            </a:xfrm>
            <a:prstGeom prst="callout1">
              <a:avLst>
                <a:gd name="adj1" fmla="val 14431"/>
                <a:gd name="adj2" fmla="val -6046"/>
                <a:gd name="adj3" fmla="val -92981"/>
                <a:gd name="adj4" fmla="val -109736"/>
              </a:avLst>
            </a:prstGeom>
            <a:solidFill>
              <a:srgbClr val="0033CC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 defTabSz="862013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GB" sz="1100" dirty="0" smtClean="0">
                  <a:solidFill>
                    <a:schemeClr val="bg1"/>
                  </a:solidFill>
                  <a:latin typeface="Verdana" pitchFamily="34" charset="0"/>
                </a:rPr>
                <a:t>DORIS Antenna</a:t>
              </a:r>
              <a:endParaRPr lang="en-GB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" name="AutoShape 12"/>
            <p:cNvSpPr>
              <a:spLocks/>
            </p:cNvSpPr>
            <p:nvPr/>
          </p:nvSpPr>
          <p:spPr bwMode="auto">
            <a:xfrm>
              <a:off x="4257266" y="1818156"/>
              <a:ext cx="1167452" cy="409122"/>
            </a:xfrm>
            <a:prstGeom prst="callout1">
              <a:avLst>
                <a:gd name="adj1" fmla="val 102440"/>
                <a:gd name="adj2" fmla="val 50787"/>
                <a:gd name="adj3" fmla="val 252988"/>
                <a:gd name="adj4" fmla="val 104680"/>
              </a:avLst>
            </a:prstGeom>
            <a:solidFill>
              <a:srgbClr val="0033CC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 defTabSz="862013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GB" sz="1100" dirty="0">
                  <a:solidFill>
                    <a:schemeClr val="bg1"/>
                  </a:solidFill>
                  <a:latin typeface="Verdana" pitchFamily="34" charset="0"/>
                </a:rPr>
                <a:t>Microwave Radiometer </a:t>
              </a:r>
            </a:p>
          </p:txBody>
        </p:sp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0" y="1077751"/>
              <a:ext cx="3481253" cy="1163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GB" sz="1200" b="1" dirty="0" smtClean="0">
                  <a:solidFill>
                    <a:srgbClr val="FFFFFF"/>
                  </a:solidFill>
                  <a:latin typeface="Verdana" pitchFamily="34" charset="0"/>
                </a:rPr>
                <a:t>SAR Radar Altimeter (SRAL)</a:t>
              </a:r>
              <a:endParaRPr lang="en-GB" sz="1200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marL="171450" indent="-171450">
                <a:lnSpc>
                  <a:spcPct val="100000"/>
                </a:lnSpc>
                <a:spcBef>
                  <a:spcPct val="20000"/>
                </a:spcBef>
                <a:buClrTx/>
                <a:buFontTx/>
                <a:buChar char="-"/>
              </a:pPr>
              <a:r>
                <a:rPr lang="en-GB" sz="1200" dirty="0" smtClean="0">
                  <a:solidFill>
                    <a:schemeClr val="accent3"/>
                  </a:solidFill>
                </a:rPr>
                <a:t>Ku</a:t>
              </a:r>
              <a:r>
                <a:rPr lang="en-GB" sz="1200" dirty="0">
                  <a:solidFill>
                    <a:schemeClr val="accent3"/>
                  </a:solidFill>
                </a:rPr>
                <a:t>/C </a:t>
              </a:r>
              <a:r>
                <a:rPr lang="en-GB" sz="1200" dirty="0" smtClean="0">
                  <a:solidFill>
                    <a:schemeClr val="accent3"/>
                  </a:solidFill>
                </a:rPr>
                <a:t>band</a:t>
              </a:r>
              <a:endParaRPr lang="en-GB" sz="1200" dirty="0">
                <a:solidFill>
                  <a:schemeClr val="accent3"/>
                </a:solidFill>
              </a:endParaRPr>
            </a:p>
            <a:p>
              <a:pPr marL="171450" indent="-171450">
                <a:lnSpc>
                  <a:spcPct val="100000"/>
                </a:lnSpc>
                <a:spcBef>
                  <a:spcPct val="20000"/>
                </a:spcBef>
                <a:buClrTx/>
                <a:buFontTx/>
                <a:buChar char="-"/>
              </a:pPr>
              <a:r>
                <a:rPr lang="en-GB" sz="1200" dirty="0">
                  <a:solidFill>
                    <a:schemeClr val="accent3"/>
                  </a:solidFill>
                </a:rPr>
                <a:t>M</a:t>
              </a:r>
              <a:r>
                <a:rPr lang="en-GB" sz="1200" dirty="0" smtClean="0">
                  <a:solidFill>
                    <a:schemeClr val="accent3"/>
                  </a:solidFill>
                </a:rPr>
                <a:t>easurement </a:t>
              </a:r>
              <a:r>
                <a:rPr lang="en-GB" sz="1200" dirty="0">
                  <a:solidFill>
                    <a:schemeClr val="accent3"/>
                  </a:solidFill>
                </a:rPr>
                <a:t>modes: </a:t>
              </a:r>
              <a:r>
                <a:rPr lang="en-GB" sz="1200" dirty="0" smtClean="0">
                  <a:solidFill>
                    <a:schemeClr val="accent3"/>
                  </a:solidFill>
                </a:rPr>
                <a:t>SAR and LRM</a:t>
              </a:r>
            </a:p>
            <a:p>
              <a:pPr marL="171450" indent="-171450">
                <a:lnSpc>
                  <a:spcPct val="100000"/>
                </a:lnSpc>
                <a:spcBef>
                  <a:spcPct val="20000"/>
                </a:spcBef>
                <a:buClrTx/>
                <a:buFontTx/>
                <a:buChar char="-"/>
              </a:pPr>
              <a:r>
                <a:rPr lang="en-GB" sz="1200" dirty="0">
                  <a:solidFill>
                    <a:schemeClr val="accent3"/>
                  </a:solidFill>
                </a:rPr>
                <a:t>T</a:t>
              </a:r>
              <a:r>
                <a:rPr lang="en-GB" sz="1200" dirty="0" smtClean="0">
                  <a:solidFill>
                    <a:schemeClr val="accent3"/>
                  </a:solidFill>
                </a:rPr>
                <a:t>racking </a:t>
              </a:r>
              <a:r>
                <a:rPr lang="en-GB" sz="1200" dirty="0">
                  <a:solidFill>
                    <a:schemeClr val="accent3"/>
                  </a:solidFill>
                </a:rPr>
                <a:t>modes: closed and open-</a:t>
              </a:r>
              <a:r>
                <a:rPr lang="en-GB" sz="1200" dirty="0" smtClean="0">
                  <a:solidFill>
                    <a:schemeClr val="accent3"/>
                  </a:solidFill>
                </a:rPr>
                <a:t>loop</a:t>
              </a:r>
            </a:p>
            <a:p>
              <a:pPr marL="171450" indent="-171450">
                <a:lnSpc>
                  <a:spcPct val="100000"/>
                </a:lnSpc>
                <a:spcBef>
                  <a:spcPct val="20000"/>
                </a:spcBef>
                <a:buClrTx/>
                <a:buFontTx/>
                <a:buChar char="-"/>
              </a:pPr>
              <a:r>
                <a:rPr lang="en-GB" sz="1200" dirty="0">
                  <a:solidFill>
                    <a:schemeClr val="accent3"/>
                  </a:solidFill>
                </a:rPr>
                <a:t>T</a:t>
              </a:r>
              <a:r>
                <a:rPr lang="en-GB" sz="1200" dirty="0" smtClean="0">
                  <a:solidFill>
                    <a:schemeClr val="accent3"/>
                  </a:solidFill>
                </a:rPr>
                <a:t>otal </a:t>
              </a:r>
              <a:r>
                <a:rPr lang="en-GB" sz="1200" dirty="0">
                  <a:solidFill>
                    <a:schemeClr val="accent3"/>
                  </a:solidFill>
                </a:rPr>
                <a:t>range error: 3 </a:t>
              </a:r>
              <a:r>
                <a:rPr lang="en-GB" sz="1200" dirty="0" smtClean="0">
                  <a:solidFill>
                    <a:schemeClr val="accent3"/>
                  </a:solidFill>
                </a:rPr>
                <a:t>cm</a:t>
              </a:r>
              <a:endParaRPr lang="en-GB" sz="1200" dirty="0">
                <a:solidFill>
                  <a:schemeClr val="accent3"/>
                </a:solidFill>
              </a:endParaRPr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15344" y="2317388"/>
              <a:ext cx="4379624" cy="720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GB" sz="1200" b="1" dirty="0" err="1" smtClean="0">
                  <a:solidFill>
                    <a:srgbClr val="FFFFFF"/>
                  </a:solidFill>
                  <a:latin typeface="Verdana" pitchFamily="34" charset="0"/>
                </a:rPr>
                <a:t>MicroWave</a:t>
              </a:r>
              <a:r>
                <a:rPr lang="en-GB" sz="1200" b="1" dirty="0" smtClean="0">
                  <a:solidFill>
                    <a:srgbClr val="FFFFFF"/>
                  </a:solidFill>
                  <a:latin typeface="Verdana" pitchFamily="34" charset="0"/>
                </a:rPr>
                <a:t> Radiometer (MWR)</a:t>
              </a:r>
            </a:p>
            <a:p>
              <a:pPr marL="171450" indent="-171450">
                <a:lnSpc>
                  <a:spcPct val="100000"/>
                </a:lnSpc>
                <a:spcBef>
                  <a:spcPct val="20000"/>
                </a:spcBef>
                <a:buClrTx/>
                <a:buFontTx/>
                <a:buChar char="-"/>
              </a:pPr>
              <a:r>
                <a:rPr lang="en-GB" sz="1200" dirty="0">
                  <a:solidFill>
                    <a:schemeClr val="accent3"/>
                  </a:solidFill>
                </a:rPr>
                <a:t>D</a:t>
              </a:r>
              <a:r>
                <a:rPr lang="en-GB" sz="1200" dirty="0" smtClean="0">
                  <a:solidFill>
                    <a:schemeClr val="accent3"/>
                  </a:solidFill>
                </a:rPr>
                <a:t>ual </a:t>
              </a:r>
              <a:r>
                <a:rPr lang="en-GB" sz="1200" dirty="0">
                  <a:solidFill>
                    <a:schemeClr val="accent3"/>
                  </a:solidFill>
                </a:rPr>
                <a:t>frequency, 23.8 / 36.5 GHz</a:t>
              </a:r>
            </a:p>
            <a:p>
              <a:pPr marL="171450" indent="-171450">
                <a:lnSpc>
                  <a:spcPct val="100000"/>
                </a:lnSpc>
                <a:spcBef>
                  <a:spcPct val="20000"/>
                </a:spcBef>
                <a:buClrTx/>
                <a:buFontTx/>
                <a:buChar char="-"/>
              </a:pPr>
              <a:r>
                <a:rPr lang="en-GB" sz="1200" dirty="0" smtClean="0">
                  <a:solidFill>
                    <a:schemeClr val="accent3"/>
                  </a:solidFill>
                </a:rPr>
                <a:t>Radiometric </a:t>
              </a:r>
              <a:r>
                <a:rPr lang="en-GB" sz="1200" dirty="0">
                  <a:solidFill>
                    <a:schemeClr val="accent3"/>
                  </a:solidFill>
                </a:rPr>
                <a:t>accuracy, 3 K absolute (0.6 K relative)</a:t>
              </a: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0" y="5475661"/>
              <a:ext cx="437962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GB" sz="1200" b="1" dirty="0" smtClean="0">
                  <a:solidFill>
                    <a:srgbClr val="FFFFFF"/>
                  </a:solidFill>
                </a:rPr>
                <a:t>Precise Orbit Determination (POD) including:</a:t>
              </a:r>
            </a:p>
            <a:p>
              <a:pPr marL="171450" indent="-171450">
                <a:lnSpc>
                  <a:spcPct val="100000"/>
                </a:lnSpc>
                <a:buClrTx/>
                <a:buFontTx/>
                <a:buChar char="-"/>
              </a:pPr>
              <a:r>
                <a:rPr lang="en-GB" sz="1200" b="1" dirty="0" smtClean="0">
                  <a:solidFill>
                    <a:schemeClr val="accent3"/>
                  </a:solidFill>
                </a:rPr>
                <a:t>GNSS</a:t>
              </a:r>
              <a:r>
                <a:rPr lang="en-GB" sz="1200" dirty="0" smtClean="0">
                  <a:solidFill>
                    <a:schemeClr val="accent3"/>
                  </a:solidFill>
                </a:rPr>
                <a:t> </a:t>
              </a:r>
              <a:r>
                <a:rPr lang="en-GB" sz="1200" dirty="0">
                  <a:solidFill>
                    <a:schemeClr val="accent3"/>
                  </a:solidFill>
                </a:rPr>
                <a:t>receiver (Global Navigation Sat. System</a:t>
              </a:r>
              <a:r>
                <a:rPr lang="en-GB" sz="1200" dirty="0" smtClean="0">
                  <a:solidFill>
                    <a:schemeClr val="accent3"/>
                  </a:solidFill>
                </a:rPr>
                <a:t>)</a:t>
              </a:r>
            </a:p>
            <a:p>
              <a:pPr marL="171450" indent="-171450">
                <a:lnSpc>
                  <a:spcPct val="100000"/>
                </a:lnSpc>
                <a:buClrTx/>
                <a:buFontTx/>
                <a:buChar char="-"/>
              </a:pPr>
              <a:r>
                <a:rPr lang="en-GB" sz="1200" b="1" dirty="0" smtClean="0">
                  <a:solidFill>
                    <a:schemeClr val="accent3"/>
                  </a:solidFill>
                </a:rPr>
                <a:t>DORIS</a:t>
              </a:r>
              <a:r>
                <a:rPr lang="en-GB" sz="1200" dirty="0" smtClean="0">
                  <a:solidFill>
                    <a:schemeClr val="accent3"/>
                  </a:solidFill>
                </a:rPr>
                <a:t> </a:t>
              </a:r>
              <a:r>
                <a:rPr lang="en-GB" sz="1200" dirty="0">
                  <a:solidFill>
                    <a:schemeClr val="accent3"/>
                  </a:solidFill>
                </a:rPr>
                <a:t>Doppler </a:t>
              </a:r>
              <a:r>
                <a:rPr lang="en-GB" sz="1200" dirty="0" err="1">
                  <a:solidFill>
                    <a:schemeClr val="accent3"/>
                  </a:solidFill>
                </a:rPr>
                <a:t>Orbitography</a:t>
              </a:r>
              <a:r>
                <a:rPr lang="en-GB" sz="1200" dirty="0">
                  <a:solidFill>
                    <a:schemeClr val="accent3"/>
                  </a:solidFill>
                </a:rPr>
                <a:t> and </a:t>
              </a:r>
              <a:r>
                <a:rPr lang="en-GB" sz="1200" dirty="0" err="1">
                  <a:solidFill>
                    <a:schemeClr val="accent3"/>
                  </a:solidFill>
                </a:rPr>
                <a:t>Radiopositioning</a:t>
              </a:r>
              <a:r>
                <a:rPr lang="en-GB" sz="1200" dirty="0">
                  <a:solidFill>
                    <a:schemeClr val="accent3"/>
                  </a:solidFill>
                </a:rPr>
                <a:t> Integrated by </a:t>
              </a:r>
              <a:r>
                <a:rPr lang="en-GB" sz="1200" dirty="0" smtClean="0">
                  <a:solidFill>
                    <a:schemeClr val="accent3"/>
                  </a:solidFill>
                </a:rPr>
                <a:t>Satellite</a:t>
              </a:r>
            </a:p>
            <a:p>
              <a:pPr marL="171450" indent="-171450">
                <a:lnSpc>
                  <a:spcPct val="100000"/>
                </a:lnSpc>
                <a:buClrTx/>
                <a:buFontTx/>
                <a:buChar char="-"/>
              </a:pPr>
              <a:r>
                <a:rPr lang="en-GB" sz="1200" b="1" dirty="0" smtClean="0">
                  <a:solidFill>
                    <a:schemeClr val="accent3"/>
                  </a:solidFill>
                </a:rPr>
                <a:t>LRR</a:t>
              </a:r>
              <a:r>
                <a:rPr lang="en-GB" sz="1200" dirty="0" smtClean="0">
                  <a:solidFill>
                    <a:schemeClr val="accent3"/>
                  </a:solidFill>
                </a:rPr>
                <a:t> </a:t>
              </a:r>
              <a:r>
                <a:rPr lang="en-GB" sz="1200" dirty="0">
                  <a:solidFill>
                    <a:schemeClr val="accent3"/>
                  </a:solidFill>
                </a:rPr>
                <a:t>Laser Retro reflector</a:t>
              </a:r>
            </a:p>
          </p:txBody>
        </p:sp>
        <p:sp>
          <p:nvSpPr>
            <p:cNvPr id="14" name="AutoShape 11"/>
            <p:cNvSpPr>
              <a:spLocks/>
            </p:cNvSpPr>
            <p:nvPr/>
          </p:nvSpPr>
          <p:spPr bwMode="auto">
            <a:xfrm>
              <a:off x="6046884" y="1817884"/>
              <a:ext cx="765593" cy="310884"/>
            </a:xfrm>
            <a:prstGeom prst="callout1">
              <a:avLst>
                <a:gd name="adj1" fmla="val 51961"/>
                <a:gd name="adj2" fmla="val -1272"/>
                <a:gd name="adj3" fmla="val 255827"/>
                <a:gd name="adj4" fmla="val -41708"/>
              </a:avLst>
            </a:prstGeom>
            <a:solidFill>
              <a:srgbClr val="0033CC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 defTabSz="862013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GB" sz="1100" dirty="0" smtClean="0">
                  <a:solidFill>
                    <a:schemeClr val="bg1"/>
                  </a:solidFill>
                  <a:latin typeface="Verdana" pitchFamily="34" charset="0"/>
                </a:rPr>
                <a:t>GNSS</a:t>
              </a:r>
              <a:endParaRPr lang="en-GB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Sentinel-3 Altimetry Products 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01686" y="1087593"/>
            <a:ext cx="9159660" cy="5263240"/>
            <a:chOff x="54036" y="1430493"/>
            <a:chExt cx="9159660" cy="5263240"/>
          </a:xfrm>
        </p:grpSpPr>
        <p:sp>
          <p:nvSpPr>
            <p:cNvPr id="5" name="Text Box 89"/>
            <p:cNvSpPr txBox="1">
              <a:spLocks noChangeArrowheads="1"/>
            </p:cNvSpPr>
            <p:nvPr/>
          </p:nvSpPr>
          <p:spPr bwMode="auto">
            <a:xfrm>
              <a:off x="54036" y="1448115"/>
              <a:ext cx="4866204" cy="4247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731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6731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6731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6731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6731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673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673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673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673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C00000"/>
                  </a:solidFill>
                </a:rPr>
                <a:t>Level 1 products</a:t>
              </a:r>
            </a:p>
            <a:p>
              <a:pPr marL="285750" eaLnBrk="1" hangingPunct="1">
                <a:buFont typeface="Arial"/>
                <a:buChar char="•"/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 SRAL &amp; MWR L1 products </a:t>
              </a:r>
            </a:p>
            <a:p>
              <a:pPr marL="285750" eaLnBrk="1" hangingPunct="1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	</a:t>
              </a:r>
              <a:r>
                <a:rPr lang="en-US" sz="1600" dirty="0" smtClean="0">
                  <a:solidFill>
                    <a:schemeClr val="tx1"/>
                  </a:solidFill>
                </a:rPr>
                <a:t>L1B, L1A, L1B-S</a:t>
              </a:r>
            </a:p>
            <a:p>
              <a:pPr marL="285750" eaLnBrk="1" hangingPunct="1">
                <a:defRPr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marL="571500" indent="-285750" eaLnBrk="1" hangingPunct="1">
                <a:buFont typeface="Wingdings" charset="0"/>
                <a:buChar char="à"/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Generated by ESA/EUMETSAT </a:t>
              </a:r>
            </a:p>
            <a:p>
              <a:pPr marL="285750" eaLnBrk="1" hangingPunct="1"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@ CGS, Marine Center, Land Centers </a:t>
              </a:r>
            </a:p>
            <a:p>
              <a:pPr marL="285750" eaLnBrk="1" hangingPunct="1">
                <a:defRPr/>
              </a:pPr>
              <a:endParaRPr lang="en-US" sz="1600" dirty="0" smtClean="0">
                <a:solidFill>
                  <a:schemeClr val="tx1"/>
                </a:solidFill>
              </a:endParaRPr>
            </a:p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C00000"/>
                  </a:solidFill>
                </a:rPr>
                <a:t>Level 2 Marine  products</a:t>
              </a:r>
            </a:p>
            <a:p>
              <a:pPr marL="285750" eaLnBrk="1" hangingPunct="1">
                <a:buFont typeface="Arial"/>
                <a:buChar char="•"/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 STM L2 Marine product “SR_2_WAT”</a:t>
              </a:r>
            </a:p>
            <a:p>
              <a:pPr marL="285750" eaLnBrk="1" hangingPunct="1">
                <a:defRPr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marL="285750" eaLnBrk="1" hangingPunct="1">
                <a:defRPr/>
              </a:pPr>
              <a:r>
                <a:rPr lang="en-US" sz="1600" dirty="0" smtClean="0">
                  <a:solidFill>
                    <a:schemeClr val="tx1"/>
                  </a:solidFill>
                  <a:sym typeface="Wingdings"/>
                </a:rPr>
                <a:t> </a:t>
              </a:r>
              <a:r>
                <a:rPr lang="en-US" sz="1600" dirty="0" smtClean="0">
                  <a:solidFill>
                    <a:schemeClr val="tx1"/>
                  </a:solidFill>
                </a:rPr>
                <a:t>Generated by EUMETSAT at PDGS Marine </a:t>
              </a:r>
            </a:p>
            <a:p>
              <a:pPr marL="285750" eaLnBrk="1" hangingPunct="1"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Center</a:t>
              </a:r>
            </a:p>
            <a:p>
              <a:pPr marL="285750" eaLnBrk="1" hangingPunct="1">
                <a:defRPr/>
              </a:pPr>
              <a:endParaRPr lang="en-GB" sz="1600" dirty="0" smtClean="0">
                <a:solidFill>
                  <a:srgbClr val="C00000"/>
                </a:solidFill>
              </a:endParaRPr>
            </a:p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C00000"/>
                  </a:solidFill>
                </a:rPr>
                <a:t>Level 2 Land products</a:t>
              </a:r>
            </a:p>
            <a:p>
              <a:pPr marL="285750" eaLnBrk="1" hangingPunct="1">
                <a:buFont typeface="Arial"/>
                <a:buChar char="•"/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 STM L2 Land product “SR_2_LAN”</a:t>
              </a:r>
            </a:p>
            <a:p>
              <a:pPr marL="285750" eaLnBrk="1" hangingPunct="1">
                <a:defRPr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marL="285750" eaLnBrk="1" hangingPunct="1">
                <a:defRPr/>
              </a:pPr>
              <a:r>
                <a:rPr lang="en-US" sz="1600" dirty="0" smtClean="0">
                  <a:solidFill>
                    <a:schemeClr val="tx1"/>
                  </a:solidFill>
                  <a:sym typeface="Wingdings"/>
                </a:rPr>
                <a:t> </a:t>
              </a:r>
              <a:r>
                <a:rPr lang="en-US" sz="1600" dirty="0" smtClean="0">
                  <a:solidFill>
                    <a:schemeClr val="tx1"/>
                  </a:solidFill>
                </a:rPr>
                <a:t>Generated by ESA at PDGS Land Centers</a:t>
              </a: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652361" y="1430493"/>
              <a:ext cx="4393223" cy="4079875"/>
              <a:chOff x="5019801" y="1610243"/>
              <a:chExt cx="4759325" cy="4079875"/>
            </a:xfrm>
          </p:grpSpPr>
          <p:sp>
            <p:nvSpPr>
              <p:cNvPr id="8" name="Rectangle à coins arrondis 50"/>
              <p:cNvSpPr>
                <a:spLocks noChangeArrowheads="1"/>
              </p:cNvSpPr>
              <p:nvPr/>
            </p:nvSpPr>
            <p:spPr bwMode="auto">
              <a:xfrm>
                <a:off x="5019801" y="1610243"/>
                <a:ext cx="4759325" cy="4079875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7355" tIns="33677" rIns="67355" bIns="33677"/>
              <a:lstStyle/>
              <a:p>
                <a:pPr defTabSz="673100"/>
                <a:endParaRPr lang="en-GB"/>
              </a:p>
            </p:txBody>
          </p:sp>
          <p:grpSp>
            <p:nvGrpSpPr>
              <p:cNvPr id="9" name="Grouper 38"/>
              <p:cNvGrpSpPr>
                <a:grpSpLocks/>
              </p:cNvGrpSpPr>
              <p:nvPr/>
            </p:nvGrpSpPr>
            <p:grpSpPr bwMode="auto">
              <a:xfrm>
                <a:off x="5164263" y="1872219"/>
                <a:ext cx="4514894" cy="2660650"/>
                <a:chOff x="8544243" y="5173663"/>
                <a:chExt cx="4466076" cy="2611437"/>
              </a:xfrm>
            </p:grpSpPr>
            <p:graphicFrame>
              <p:nvGraphicFramePr>
                <p:cNvPr id="11" name="Object 16"/>
                <p:cNvGraphicFramePr>
                  <a:graphicFrameLocks noChangeAspect="1"/>
                </p:cNvGraphicFramePr>
                <p:nvPr/>
              </p:nvGraphicFramePr>
              <p:xfrm>
                <a:off x="10106025" y="5384800"/>
                <a:ext cx="1524000" cy="2400300"/>
              </p:xfrm>
              <a:graphic>
                <a:graphicData uri="http://schemas.openxmlformats.org/presentationml/2006/ole">
                  <p:oleObj spid="_x0000_s701442" name="Visio" r:id="rId3" imgW="8299704" imgH="4493514" progId="">
                    <p:embed/>
                  </p:oleObj>
                </a:graphicData>
              </a:graphic>
            </p:graphicFrame>
            <p:sp>
              <p:nvSpPr>
                <p:cNvPr id="12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0348913" y="5407025"/>
                  <a:ext cx="876300" cy="2374900"/>
                </a:xfrm>
                <a:prstGeom prst="line">
                  <a:avLst/>
                </a:prstGeom>
                <a:noFill/>
                <a:ln w="381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" name="Line 9"/>
                <p:cNvSpPr>
                  <a:spLocks noChangeShapeType="1"/>
                </p:cNvSpPr>
                <p:nvPr/>
              </p:nvSpPr>
              <p:spPr bwMode="auto">
                <a:xfrm>
                  <a:off x="9228138" y="7353300"/>
                  <a:ext cx="1108075" cy="425450"/>
                </a:xfrm>
                <a:prstGeom prst="line">
                  <a:avLst/>
                </a:prstGeom>
                <a:noFill/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" name="Line 13"/>
                <p:cNvSpPr>
                  <a:spLocks noChangeShapeType="1"/>
                </p:cNvSpPr>
                <p:nvPr/>
              </p:nvSpPr>
              <p:spPr bwMode="auto">
                <a:xfrm>
                  <a:off x="10550525" y="7215188"/>
                  <a:ext cx="1455738" cy="55880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" name="Line 14"/>
                <p:cNvSpPr>
                  <a:spLocks noChangeShapeType="1"/>
                </p:cNvSpPr>
                <p:nvPr/>
              </p:nvSpPr>
              <p:spPr bwMode="auto">
                <a:xfrm>
                  <a:off x="11250613" y="5391150"/>
                  <a:ext cx="1455737" cy="55880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" name="Line 15"/>
                <p:cNvSpPr>
                  <a:spLocks noChangeShapeType="1"/>
                </p:cNvSpPr>
                <p:nvPr/>
              </p:nvSpPr>
              <p:spPr bwMode="auto">
                <a:xfrm>
                  <a:off x="9490075" y="6672263"/>
                  <a:ext cx="1108075" cy="425450"/>
                </a:xfrm>
                <a:prstGeom prst="line">
                  <a:avLst/>
                </a:prstGeom>
                <a:noFill/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" name="Line 16"/>
                <p:cNvSpPr>
                  <a:spLocks noChangeShapeType="1"/>
                </p:cNvSpPr>
                <p:nvPr/>
              </p:nvSpPr>
              <p:spPr bwMode="auto">
                <a:xfrm>
                  <a:off x="9953625" y="5414963"/>
                  <a:ext cx="1108075" cy="425450"/>
                </a:xfrm>
                <a:prstGeom prst="line">
                  <a:avLst/>
                </a:prstGeom>
                <a:noFill/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" name="Line 17"/>
                <p:cNvSpPr>
                  <a:spLocks noChangeShapeType="1"/>
                </p:cNvSpPr>
                <p:nvPr/>
              </p:nvSpPr>
              <p:spPr bwMode="auto">
                <a:xfrm>
                  <a:off x="10061575" y="5173663"/>
                  <a:ext cx="1108075" cy="425450"/>
                </a:xfrm>
                <a:prstGeom prst="line">
                  <a:avLst/>
                </a:prstGeom>
                <a:noFill/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9250363" y="6686550"/>
                  <a:ext cx="254000" cy="654050"/>
                </a:xfrm>
                <a:prstGeom prst="line">
                  <a:avLst/>
                </a:prstGeom>
                <a:noFill/>
                <a:ln w="19050">
                  <a:solidFill>
                    <a:srgbClr val="FF3399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9983788" y="5191125"/>
                  <a:ext cx="82550" cy="222250"/>
                </a:xfrm>
                <a:prstGeom prst="line">
                  <a:avLst/>
                </a:prstGeom>
                <a:noFill/>
                <a:ln w="19050">
                  <a:solidFill>
                    <a:srgbClr val="FF3399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012613" y="5991225"/>
                  <a:ext cx="682625" cy="17541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" name="Rectangle 24"/>
                <p:cNvSpPr>
                  <a:spLocks noChangeArrowheads="1"/>
                </p:cNvSpPr>
                <p:nvPr/>
              </p:nvSpPr>
              <p:spPr bwMode="auto">
                <a:xfrm rot="1277176">
                  <a:off x="10401300" y="7072313"/>
                  <a:ext cx="60325" cy="709612"/>
                </a:xfrm>
                <a:prstGeom prst="rect">
                  <a:avLst/>
                </a:prstGeom>
                <a:solidFill>
                  <a:srgbClr val="6699FF">
                    <a:alpha val="8509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355" tIns="33677" rIns="67355" bIns="33677" anchor="ctr"/>
                <a:lstStyle/>
                <a:p>
                  <a:pPr defTabSz="673100"/>
                  <a:endParaRPr lang="en-GB"/>
                </a:p>
              </p:txBody>
            </p:sp>
            <p:sp>
              <p:nvSpPr>
                <p:cNvPr id="23" name="Rectangle 25"/>
                <p:cNvSpPr>
                  <a:spLocks noChangeArrowheads="1"/>
                </p:cNvSpPr>
                <p:nvPr/>
              </p:nvSpPr>
              <p:spPr bwMode="auto">
                <a:xfrm rot="1277176">
                  <a:off x="11031538" y="5578475"/>
                  <a:ext cx="69850" cy="242888"/>
                </a:xfrm>
                <a:prstGeom prst="rect">
                  <a:avLst/>
                </a:prstGeom>
                <a:solidFill>
                  <a:srgbClr val="6699FF">
                    <a:alpha val="8509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355" tIns="33677" rIns="67355" bIns="33677" anchor="ctr"/>
                <a:lstStyle/>
                <a:p>
                  <a:pPr defTabSz="673100"/>
                  <a:endParaRPr lang="en-GB"/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 rot="1214337">
                  <a:off x="10912475" y="5353050"/>
                  <a:ext cx="66675" cy="1925638"/>
                </a:xfrm>
                <a:prstGeom prst="rect">
                  <a:avLst/>
                </a:prstGeom>
                <a:solidFill>
                  <a:srgbClr val="FF99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355" tIns="33677" rIns="67355" bIns="33677" anchor="ctr"/>
                <a:lstStyle/>
                <a:p>
                  <a:pPr defTabSz="673100"/>
                  <a:endParaRPr lang="en-GB"/>
                </a:p>
              </p:txBody>
            </p:sp>
            <p:sp>
              <p:nvSpPr>
                <p:cNvPr id="2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1719975" y="6516777"/>
                  <a:ext cx="1290344" cy="584301"/>
                </a:xfrm>
                <a:prstGeom prst="rect">
                  <a:avLst/>
                </a:prstGeom>
                <a:solidFill>
                  <a:srgbClr val="FCD5B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73100" eaLnBrk="0" hangingPunct="0"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1pPr>
                  <a:lvl2pPr marL="742950" indent="-285750" defTabSz="673100" eaLnBrk="0" hangingPunct="0"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2pPr>
                  <a:lvl3pPr marL="1143000" indent="-228600" defTabSz="673100" eaLnBrk="0" hangingPunct="0"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3pPr>
                  <a:lvl4pPr marL="1600200" indent="-228600" defTabSz="673100" eaLnBrk="0" hangingPunct="0"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4pPr>
                  <a:lvl5pPr marL="2057400" indent="-228600" defTabSz="673100" eaLnBrk="0" hangingPunct="0"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5pPr>
                  <a:lvl6pPr marL="2514600" indent="-228600" defTabSz="6731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6pPr>
                  <a:lvl7pPr marL="2971800" indent="-228600" defTabSz="6731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7pPr>
                  <a:lvl8pPr marL="3429000" indent="-228600" defTabSz="6731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8pPr>
                  <a:lvl9pPr marL="3886200" indent="-228600" defTabSz="6731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9pPr>
                </a:lstStyle>
                <a:p>
                  <a:pPr eaLnBrk="1" hangingPunct="1"/>
                  <a:r>
                    <a:rPr lang="en-GB" sz="1300">
                      <a:solidFill>
                        <a:schemeClr val="tx1"/>
                      </a:solidFill>
                    </a:rPr>
                    <a:t>Measurements included in the LAND product</a:t>
                  </a:r>
                </a:p>
              </p:txBody>
            </p:sp>
            <p:sp>
              <p:nvSpPr>
                <p:cNvPr id="2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8544243" y="5873229"/>
                  <a:ext cx="1320652" cy="78541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673100" eaLnBrk="0" hangingPunct="0"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1pPr>
                  <a:lvl2pPr marL="742950" indent="-285750" defTabSz="673100" eaLnBrk="0" hangingPunct="0"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2pPr>
                  <a:lvl3pPr marL="1143000" indent="-228600" defTabSz="673100" eaLnBrk="0" hangingPunct="0"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3pPr>
                  <a:lvl4pPr marL="1600200" indent="-228600" defTabSz="673100" eaLnBrk="0" hangingPunct="0"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4pPr>
                  <a:lvl5pPr marL="2057400" indent="-228600" defTabSz="673100" eaLnBrk="0" hangingPunct="0"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5pPr>
                  <a:lvl6pPr marL="2514600" indent="-228600" defTabSz="6731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6pPr>
                  <a:lvl7pPr marL="2971800" indent="-228600" defTabSz="6731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7pPr>
                  <a:lvl8pPr marL="3429000" indent="-228600" defTabSz="6731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8pPr>
                  <a:lvl9pPr marL="3886200" indent="-228600" defTabSz="6731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GB" sz="1300" dirty="0" smtClean="0">
                      <a:solidFill>
                        <a:schemeClr val="tx1"/>
                      </a:solidFill>
                    </a:rPr>
                    <a:t>Measurements included in the MARINE product</a:t>
                  </a:r>
                </a:p>
              </p:txBody>
            </p:sp>
            <p:sp>
              <p:nvSpPr>
                <p:cNvPr id="2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9065281" y="5291137"/>
                  <a:ext cx="836006" cy="4839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9040704" y="6689019"/>
                  <a:ext cx="245441" cy="3765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5468416" y="4642001"/>
                <a:ext cx="4052888" cy="954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4" tIns="45717" rIns="91434" bIns="45717">
                <a:spAutoFit/>
              </a:bodyPr>
              <a:lstStyle>
                <a:lvl1pPr defTabSz="6731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defTabSz="6731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defTabSz="6731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defTabSz="6731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defTabSz="6731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defTabSz="673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defTabSz="673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defTabSz="673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defTabSz="673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en-GB" sz="1400" i="1">
                    <a:solidFill>
                      <a:schemeClr val="tx1"/>
                    </a:solidFill>
                  </a:rPr>
                  <a:t>Land and Water masks are in overlap to ensure analysis of transition and meaningful continuity of segments</a:t>
                </a:r>
              </a:p>
              <a:p>
                <a:pPr eaLnBrk="1" hangingPunct="1"/>
                <a:r>
                  <a:rPr lang="en-GB" sz="1400" b="1" i="1">
                    <a:solidFill>
                      <a:schemeClr val="tx1"/>
                    </a:solidFill>
                  </a:rPr>
                  <a:t>300Km over ocean </a:t>
                </a:r>
                <a:r>
                  <a:rPr lang="en-US" sz="1400" b="1" i="1">
                    <a:solidFill>
                      <a:schemeClr val="tx1"/>
                    </a:solidFill>
                  </a:rPr>
                  <a:t>–</a:t>
                </a:r>
                <a:r>
                  <a:rPr lang="en-GB" sz="1400" b="1" i="1">
                    <a:solidFill>
                      <a:schemeClr val="tx1"/>
                    </a:solidFill>
                  </a:rPr>
                  <a:t> 10 km over land</a:t>
                </a:r>
              </a:p>
            </p:txBody>
          </p:sp>
        </p:grp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3419476" y="5739626"/>
              <a:ext cx="579422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sz="1400" b="1" dirty="0">
                  <a:solidFill>
                    <a:schemeClr val="tx1"/>
                  </a:solidFill>
                </a:rPr>
                <a:t>Marine product</a:t>
              </a:r>
              <a:r>
                <a:rPr lang="en-GB" sz="1400" dirty="0">
                  <a:solidFill>
                    <a:schemeClr val="tx1"/>
                  </a:solidFill>
                </a:rPr>
                <a:t>: </a:t>
              </a:r>
              <a:r>
                <a:rPr lang="en-US" sz="1400" dirty="0">
                  <a:solidFill>
                    <a:schemeClr val="tx1"/>
                  </a:solidFill>
                </a:rPr>
                <a:t>information sensed over open ocean, </a:t>
              </a:r>
            </a:p>
            <a:p>
              <a:pPr eaLnBrk="1" hangingPunct="1"/>
              <a:r>
                <a:rPr lang="en-US" sz="1400" dirty="0">
                  <a:solidFill>
                    <a:schemeClr val="tx1"/>
                  </a:solidFill>
                </a:rPr>
                <a:t>coastal areas, sea-ice + mask margin</a:t>
              </a:r>
              <a:endParaRPr lang="en-GB" sz="1400" dirty="0">
                <a:solidFill>
                  <a:schemeClr val="tx1"/>
                </a:solidFill>
              </a:endParaRPr>
            </a:p>
            <a:p>
              <a:pPr eaLnBrk="1" hangingPunct="1"/>
              <a:r>
                <a:rPr lang="en-GB" sz="1400" b="1" dirty="0">
                  <a:solidFill>
                    <a:schemeClr val="tx1"/>
                  </a:solidFill>
                </a:rPr>
                <a:t>Land product</a:t>
              </a:r>
              <a:r>
                <a:rPr lang="en-GB" sz="1400" dirty="0">
                  <a:solidFill>
                    <a:schemeClr val="tx1"/>
                  </a:solidFill>
                </a:rPr>
                <a:t>: </a:t>
              </a:r>
              <a:r>
                <a:rPr lang="en-US" sz="1400" dirty="0">
                  <a:solidFill>
                    <a:schemeClr val="tx1"/>
                  </a:solidFill>
                </a:rPr>
                <a:t>information sensed over land, coastal areas,</a:t>
              </a:r>
            </a:p>
            <a:p>
              <a:pPr eaLnBrk="1" hangingPunct="1"/>
              <a:r>
                <a:rPr lang="en-US" sz="1400" dirty="0" smtClean="0">
                  <a:solidFill>
                    <a:schemeClr val="tx1"/>
                  </a:solidFill>
                </a:rPr>
                <a:t>sea-ice, land </a:t>
              </a:r>
              <a:r>
                <a:rPr lang="en-US" sz="1400" dirty="0">
                  <a:solidFill>
                    <a:schemeClr val="tx1"/>
                  </a:solidFill>
                </a:rPr>
                <a:t>ice and inland water + mask margin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S3 Altimetry </a:t>
            </a:r>
            <a:r>
              <a:rPr lang="en-GB" dirty="0" smtClean="0"/>
              <a:t>L2 </a:t>
            </a:r>
            <a:r>
              <a:rPr lang="en-GB" dirty="0" smtClean="0"/>
              <a:t>products. 3 flavours </a:t>
            </a:r>
            <a:r>
              <a:rPr lang="en-GB" dirty="0" smtClean="0"/>
              <a:t>per </a:t>
            </a:r>
            <a:r>
              <a:rPr lang="en-GB" dirty="0" smtClean="0"/>
              <a:t>timeliness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281236" y="936900"/>
            <a:ext cx="8484044" cy="5484812"/>
            <a:chOff x="318591" y="951610"/>
            <a:chExt cx="8484044" cy="548481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855" y="951610"/>
              <a:ext cx="6422780" cy="548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903093" y="5792278"/>
              <a:ext cx="2764690" cy="634982"/>
            </a:xfrm>
            <a:prstGeom prst="rect">
              <a:avLst/>
            </a:prstGeom>
            <a:solidFill>
              <a:srgbClr val="ECBA3B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200" dirty="0"/>
                <a:t>“</a:t>
              </a:r>
              <a:r>
                <a:rPr lang="en-GB" altLang="ja-JP" sz="1200" b="1" dirty="0"/>
                <a:t>Enhanced</a:t>
              </a:r>
              <a:r>
                <a:rPr lang="en-GB" sz="1200" dirty="0"/>
                <a:t>”</a:t>
              </a:r>
              <a:r>
                <a:rPr lang="en-GB" altLang="ja-JP" sz="1200" dirty="0"/>
                <a:t> </a:t>
              </a:r>
              <a:endParaRPr lang="en-GB" altLang="ja-JP" sz="1200" dirty="0" smtClean="0"/>
            </a:p>
            <a:p>
              <a:pPr algn="ctr"/>
              <a:r>
                <a:rPr lang="en-GB" altLang="ja-JP" sz="1200" dirty="0" smtClean="0"/>
                <a:t>Measurement </a:t>
              </a:r>
              <a:r>
                <a:rPr lang="en-GB" altLang="ja-JP" sz="1200" dirty="0"/>
                <a:t>Data </a:t>
              </a:r>
              <a:r>
                <a:rPr lang="en-GB" altLang="ja-JP" sz="1200" dirty="0" smtClean="0"/>
                <a:t>File</a:t>
              </a:r>
            </a:p>
            <a:p>
              <a:pPr algn="ctr"/>
              <a:r>
                <a:rPr lang="en-GB" sz="1200" dirty="0"/>
                <a:t>1Hz + 20 Hz + WF information</a:t>
              </a:r>
            </a:p>
            <a:p>
              <a:pPr algn="ctr"/>
              <a:endParaRPr lang="en-GB" sz="1200" dirty="0"/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2121919" y="3915080"/>
              <a:ext cx="2377478" cy="622691"/>
            </a:xfrm>
            <a:prstGeom prst="rect">
              <a:avLst/>
            </a:prstGeom>
            <a:solidFill>
              <a:srgbClr val="ECBA3B"/>
            </a:solidFill>
            <a:ln>
              <a:solidFill>
                <a:schemeClr val="tx2"/>
              </a:solidFill>
            </a:ln>
          </p:spPr>
          <p:txBody>
            <a:bodyPr/>
            <a:lstStyle/>
            <a:p>
              <a:pPr algn="ctr">
                <a:defRPr/>
              </a:pPr>
              <a:r>
                <a:rPr lang="en-GB" sz="1200" dirty="0"/>
                <a:t>“</a:t>
              </a:r>
              <a:r>
                <a:rPr lang="en-GB" altLang="ja-JP" sz="1200" b="1" dirty="0"/>
                <a:t>Standard</a:t>
              </a:r>
              <a:r>
                <a:rPr lang="en-GB" sz="1200" dirty="0"/>
                <a:t>”</a:t>
              </a:r>
              <a:r>
                <a:rPr lang="en-GB" altLang="ja-JP" sz="1200" dirty="0"/>
                <a:t> </a:t>
              </a:r>
            </a:p>
            <a:p>
              <a:pPr algn="ctr">
                <a:defRPr/>
              </a:pPr>
              <a:r>
                <a:rPr lang="en-GB" altLang="ja-JP" sz="1200" dirty="0"/>
                <a:t>Measurement Data </a:t>
              </a:r>
              <a:r>
                <a:rPr lang="en-GB" altLang="ja-JP" sz="1200" dirty="0" smtClean="0"/>
                <a:t>File</a:t>
              </a:r>
            </a:p>
            <a:p>
              <a:pPr algn="ctr">
                <a:defRPr/>
              </a:pPr>
              <a:r>
                <a:rPr lang="en-US" sz="1200" dirty="0">
                  <a:sym typeface="Wingdings" charset="0"/>
                </a:rPr>
                <a:t> </a:t>
              </a:r>
              <a:r>
                <a:rPr lang="en-GB" sz="1200" dirty="0"/>
                <a:t>1Hz + 20 Hz information</a:t>
              </a:r>
            </a:p>
            <a:p>
              <a:pPr algn="ctr">
                <a:defRPr/>
              </a:pPr>
              <a:endParaRPr lang="en-GB" sz="1200" dirty="0"/>
            </a:p>
          </p:txBody>
        </p: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318591" y="2134473"/>
              <a:ext cx="1996933" cy="622278"/>
            </a:xfrm>
            <a:prstGeom prst="rect">
              <a:avLst/>
            </a:prstGeom>
            <a:solidFill>
              <a:srgbClr val="ECBA3B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200" dirty="0"/>
                <a:t>“</a:t>
              </a:r>
              <a:r>
                <a:rPr lang="en-GB" altLang="ja-JP" sz="1200" b="1" dirty="0"/>
                <a:t>Reduced</a:t>
              </a:r>
              <a:r>
                <a:rPr lang="en-GB" sz="1200" dirty="0"/>
                <a:t>”</a:t>
              </a:r>
              <a:r>
                <a:rPr lang="en-GB" altLang="ja-JP" sz="1200" dirty="0"/>
                <a:t> </a:t>
              </a:r>
            </a:p>
            <a:p>
              <a:pPr algn="ctr"/>
              <a:r>
                <a:rPr lang="en-GB" altLang="ja-JP" sz="1200" dirty="0"/>
                <a:t>Measurement Data </a:t>
              </a:r>
              <a:r>
                <a:rPr lang="en-GB" altLang="ja-JP" sz="1200" dirty="0" smtClean="0"/>
                <a:t>File</a:t>
              </a:r>
            </a:p>
            <a:p>
              <a:pPr algn="ctr"/>
              <a:r>
                <a:rPr lang="en-GB" sz="1200" dirty="0" smtClean="0">
                  <a:sym typeface="Wingdings"/>
                </a:rPr>
                <a:t> 1Hz information</a:t>
              </a:r>
              <a:endParaRPr lang="en-GB" sz="1200" dirty="0"/>
            </a:p>
          </p:txBody>
        </p:sp>
        <p:sp>
          <p:nvSpPr>
            <p:cNvPr id="9" name="Round Single Corner Rectangle 8"/>
            <p:cNvSpPr/>
            <p:nvPr/>
          </p:nvSpPr>
          <p:spPr>
            <a:xfrm>
              <a:off x="7083129" y="5543471"/>
              <a:ext cx="1210408" cy="209550"/>
            </a:xfrm>
            <a:prstGeom prst="round1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6862467" y="3021673"/>
              <a:ext cx="1790700" cy="4154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1050" dirty="0" smtClean="0"/>
                <a:t>PLRM Ku/C band measurement</a:t>
              </a:r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6862467" y="1799298"/>
              <a:ext cx="1790700" cy="4154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1050" dirty="0" smtClean="0"/>
                <a:t>PLRM Ku/C band measurement</a:t>
              </a:r>
            </a:p>
          </p:txBody>
        </p: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6873142" y="5467817"/>
              <a:ext cx="1790700" cy="2619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1050" dirty="0" smtClean="0"/>
                <a:t>PLRM waveforms</a:t>
              </a:r>
            </a:p>
          </p:txBody>
        </p:sp>
      </p:grp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123323" y="4742616"/>
            <a:ext cx="4460060" cy="17667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/>
              <a:t>		</a:t>
            </a:r>
            <a:r>
              <a:rPr lang="en-GB" sz="1600" b="1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NRT</a:t>
            </a:r>
            <a:r>
              <a:rPr lang="en-GB" sz="1600" dirty="0" smtClean="0"/>
              <a:t>	</a:t>
            </a:r>
            <a:r>
              <a:rPr lang="en-GB" sz="1600" b="1" dirty="0">
                <a:solidFill>
                  <a:srgbClr val="E46C0A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STC</a:t>
            </a:r>
            <a:r>
              <a:rPr lang="en-GB" sz="1600" dirty="0" smtClean="0"/>
              <a:t>	</a:t>
            </a:r>
            <a:r>
              <a:rPr lang="en-GB" sz="1600" b="1" dirty="0">
                <a:solidFill>
                  <a:srgbClr val="4F6228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NTC</a:t>
            </a:r>
          </a:p>
          <a:p>
            <a:r>
              <a:rPr lang="en-GB" sz="1600" dirty="0" smtClean="0"/>
              <a:t>L1A			  </a:t>
            </a:r>
            <a:r>
              <a:rPr lang="en-GB" sz="1600" b="1" dirty="0">
                <a:solidFill>
                  <a:srgbClr val="E46C0A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X</a:t>
            </a:r>
            <a:r>
              <a:rPr lang="en-GB" sz="1600" dirty="0" smtClean="0"/>
              <a:t>	  </a:t>
            </a:r>
            <a:r>
              <a:rPr lang="en-GB" sz="1600" b="1" dirty="0">
                <a:solidFill>
                  <a:srgbClr val="4F6228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X</a:t>
            </a:r>
          </a:p>
          <a:p>
            <a:r>
              <a:rPr lang="en-GB" sz="1600" dirty="0" smtClean="0"/>
              <a:t>L1B-S			  </a:t>
            </a:r>
            <a:r>
              <a:rPr lang="en-GB" sz="1600" b="1" dirty="0" smtClean="0">
                <a:solidFill>
                  <a:srgbClr val="E46C0A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X</a:t>
            </a:r>
            <a:r>
              <a:rPr lang="en-GB" sz="1600" dirty="0" smtClean="0"/>
              <a:t>	  </a:t>
            </a:r>
            <a:r>
              <a:rPr lang="en-GB" sz="1600" b="1" dirty="0" smtClean="0">
                <a:solidFill>
                  <a:srgbClr val="4F6228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X</a:t>
            </a:r>
            <a:endParaRPr lang="en-GB" sz="1600" dirty="0" smtClean="0"/>
          </a:p>
          <a:p>
            <a:r>
              <a:rPr lang="en-GB" sz="1600" dirty="0" smtClean="0"/>
              <a:t>L1B		  </a:t>
            </a:r>
            <a:r>
              <a:rPr lang="en-GB" sz="1600" b="1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X</a:t>
            </a:r>
            <a:r>
              <a:rPr lang="en-GB" sz="1600" dirty="0" smtClean="0"/>
              <a:t>	  </a:t>
            </a:r>
            <a:r>
              <a:rPr lang="en-GB" sz="1600" b="1" dirty="0" smtClean="0">
                <a:solidFill>
                  <a:srgbClr val="E46C0A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X</a:t>
            </a:r>
            <a:endParaRPr lang="en-GB" sz="1600" dirty="0" smtClean="0"/>
          </a:p>
          <a:p>
            <a:r>
              <a:rPr lang="en-GB" sz="1600" dirty="0" smtClean="0"/>
              <a:t>L2 SR_2_WAT	  </a:t>
            </a:r>
            <a:r>
              <a:rPr lang="en-GB" sz="1600" b="1" dirty="0" smtClean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X</a:t>
            </a:r>
            <a:r>
              <a:rPr lang="en-GB" sz="1600" dirty="0" smtClean="0"/>
              <a:t>	  </a:t>
            </a:r>
            <a:r>
              <a:rPr lang="en-GB" sz="1600" b="1" dirty="0" smtClean="0">
                <a:solidFill>
                  <a:srgbClr val="E46C0A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X</a:t>
            </a:r>
            <a:r>
              <a:rPr lang="en-GB" sz="1600" dirty="0" smtClean="0"/>
              <a:t>	  </a:t>
            </a:r>
            <a:r>
              <a:rPr lang="en-GB" sz="1600" b="1" dirty="0" smtClean="0">
                <a:solidFill>
                  <a:srgbClr val="4F6228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X</a:t>
            </a:r>
            <a:endParaRPr lang="en-GB" sz="1600" dirty="0" smtClean="0"/>
          </a:p>
          <a:p>
            <a:r>
              <a:rPr lang="en-GB" sz="1600" dirty="0" smtClean="0"/>
              <a:t>L2 SR_2_LAN	  </a:t>
            </a:r>
            <a:r>
              <a:rPr lang="en-GB" sz="1600" b="1" dirty="0" smtClean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X</a:t>
            </a:r>
            <a:r>
              <a:rPr lang="en-GB" sz="1600" dirty="0" smtClean="0"/>
              <a:t>	  </a:t>
            </a:r>
            <a:r>
              <a:rPr lang="en-GB" sz="1600" b="1" dirty="0" smtClean="0">
                <a:solidFill>
                  <a:srgbClr val="E46C0A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X</a:t>
            </a:r>
            <a:r>
              <a:rPr lang="en-GB" sz="1600" dirty="0" smtClean="0"/>
              <a:t>	  </a:t>
            </a:r>
            <a:r>
              <a:rPr lang="en-GB" sz="1600" b="1" dirty="0" smtClean="0">
                <a:solidFill>
                  <a:srgbClr val="4F6228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X</a:t>
            </a:r>
            <a:endParaRPr lang="en-GB" sz="1600" b="1" dirty="0">
              <a:solidFill>
                <a:srgbClr val="4F6228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7" y="238125"/>
            <a:ext cx="9386973" cy="839788"/>
          </a:xfrm>
        </p:spPr>
        <p:txBody>
          <a:bodyPr/>
          <a:lstStyle/>
          <a:p>
            <a:r>
              <a:rPr lang="en-GB" sz="2400" dirty="0" smtClean="0"/>
              <a:t>Baseline Sea Surface Height, Sea Ice Products (SRAL)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1806" y="1515760"/>
          <a:ext cx="9584724" cy="4209536"/>
        </p:xfrm>
        <a:graphic>
          <a:graphicData uri="http://schemas.openxmlformats.org/drawingml/2006/table">
            <a:tbl>
              <a:tblPr/>
              <a:tblGrid>
                <a:gridCol w="2191264"/>
                <a:gridCol w="3476368"/>
                <a:gridCol w="3917092"/>
              </a:tblGrid>
              <a:tr h="51039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Product </a:t>
                      </a:r>
                      <a:r>
                        <a:rPr lang="en-GB" sz="1200" b="1" dirty="0" smtClean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Class (ID</a:t>
                      </a: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)</a:t>
                      </a:r>
                      <a:endParaRPr lang="en-GB" sz="12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Parameter</a:t>
                      </a:r>
                      <a:endParaRPr lang="en-GB" sz="120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Parameter Description</a:t>
                      </a:r>
                      <a:endParaRPr lang="en-GB" sz="12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96977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Level 1b </a:t>
                      </a:r>
                      <a:br>
                        <a:rPr lang="de-DE" sz="1200" dirty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de-DE" sz="1200" dirty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(SRAL-L1B</a:t>
                      </a:r>
                      <a:r>
                        <a:rPr lang="de-DE" sz="1200" dirty="0" smtClean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)</a:t>
                      </a:r>
                      <a:endParaRPr lang="en-GB" sz="12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Radar echoes, single waveform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n-GB" sz="1200" baseline="-250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values in LRM Mode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Radar echoes, single bursts σ</a:t>
                      </a:r>
                      <a:r>
                        <a:rPr lang="en-GB" sz="1200" baseline="-250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values </a:t>
                      </a:r>
                      <a:endParaRPr lang="en-GB" sz="1200" dirty="0" smtClean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in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SAR Mode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20Hz data in Ku- and C-band, instrument and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geophys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.  corrections applied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Note: Calibration Measurements (SR_1_CAL) are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produced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as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separate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product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351">
                <a:tc rowSpan="4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Level 2 Marine</a:t>
                      </a:r>
                      <a:endParaRPr lang="en-GB" sz="12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Ocean and Sea Ice Areas</a:t>
                      </a:r>
                      <a:br>
                        <a:rPr lang="en-GB" sz="1200" dirty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(SRAL-L2MA</a:t>
                      </a:r>
                      <a:r>
                        <a:rPr lang="en-GB" sz="1200" dirty="0" smtClean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)</a:t>
                      </a:r>
                      <a:endParaRPr lang="en-GB" sz="12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Elevation values (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R)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Backscatter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coefficient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Sea Surface Height anomaly (SSHA)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Signification Wave Height (SWH)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Wind speed (WS) LRM Mode only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all parameters except backscatter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coeff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and Wind Speed  are provided for LRM and SAR mode in one product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406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sea ice freeboard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height of sea ice floes above sea surface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406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sea ice sea </a:t>
                      </a:r>
                      <a:r>
                        <a:rPr lang="es-ES" sz="1200" dirty="0" err="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surface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height</a:t>
                      </a:r>
                      <a:endParaRPr lang="en-GB" sz="12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Height of the sea surface in sea-ice areas with respect to a reference datum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6587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sea ice surface height anomaly 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Variations of the Sea Ice Surface Height with respect to a mean sea surface (m)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</a:br>
                      <a:endParaRPr lang="en-GB" sz="12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6491" y="6065475"/>
            <a:ext cx="708454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lvl="1" indent="-358775">
              <a:spcBef>
                <a:spcPts val="600"/>
              </a:spcBef>
            </a:pPr>
            <a:r>
              <a:rPr lang="en-IE" sz="1600" dirty="0" smtClean="0">
                <a:solidFill>
                  <a:schemeClr val="tx1"/>
                </a:solidFill>
                <a:ea typeface="ＭＳ Ｐゴシック" pitchFamily="34" charset="-128"/>
              </a:rPr>
              <a:t>To </a:t>
            </a:r>
            <a:r>
              <a:rPr lang="en-IE" sz="1600" dirty="0" smtClean="0">
                <a:solidFill>
                  <a:schemeClr val="tx1"/>
                </a:solidFill>
                <a:ea typeface="ＭＳ Ｐゴシック" pitchFamily="34" charset="-128"/>
              </a:rPr>
              <a:t>be operated in 100% high resolution SAR mode globally and provision of L1 products to </a:t>
            </a:r>
            <a:r>
              <a:rPr lang="en-IE" sz="1600" dirty="0" smtClean="0">
                <a:solidFill>
                  <a:schemeClr val="tx1"/>
                </a:solidFill>
                <a:ea typeface="ＭＳ Ｐゴシック" pitchFamily="34" charset="-128"/>
              </a:rPr>
              <a:t>users (later)</a:t>
            </a:r>
            <a:endParaRPr lang="en-IE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Sentinel-3  Optical Payload</a:t>
            </a:r>
            <a:endParaRPr lang="en-GB" dirty="0"/>
          </a:p>
        </p:txBody>
      </p:sp>
      <p:grpSp>
        <p:nvGrpSpPr>
          <p:cNvPr id="3" name="Group 3"/>
          <p:cNvGrpSpPr/>
          <p:nvPr/>
        </p:nvGrpSpPr>
        <p:grpSpPr>
          <a:xfrm>
            <a:off x="1606550" y="896938"/>
            <a:ext cx="7775575" cy="5653087"/>
            <a:chOff x="1368425" y="1258888"/>
            <a:chExt cx="7775575" cy="5653087"/>
          </a:xfrm>
        </p:grpSpPr>
        <p:pic>
          <p:nvPicPr>
            <p:cNvPr id="6" name="Picture 7" descr="Sentinel 3 Fond cie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8425" y="1258888"/>
              <a:ext cx="7775575" cy="565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4787900" y="2133600"/>
              <a:ext cx="2700338" cy="1871663"/>
              <a:chOff x="3016" y="1344"/>
              <a:chExt cx="1701" cy="1179"/>
            </a:xfrm>
          </p:grpSpPr>
          <p:sp>
            <p:nvSpPr>
              <p:cNvPr id="29" name="Text Box 20"/>
              <p:cNvSpPr txBox="1">
                <a:spLocks noChangeArrowheads="1"/>
              </p:cNvSpPr>
              <p:nvPr/>
            </p:nvSpPr>
            <p:spPr bwMode="auto">
              <a:xfrm>
                <a:off x="3016" y="1344"/>
                <a:ext cx="1043" cy="83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dirty="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Sea and Land </a:t>
                </a:r>
                <a:r>
                  <a:rPr lang="en-GB" sz="1600" dirty="0" smtClean="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Surface </a:t>
                </a:r>
                <a:r>
                  <a:rPr lang="en-GB" sz="1600" dirty="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Temperature </a:t>
                </a:r>
                <a:r>
                  <a:rPr lang="en-GB" sz="1600" dirty="0" smtClean="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Radiometer</a:t>
                </a:r>
              </a:p>
              <a:p>
                <a:pPr algn="ctr">
                  <a:defRPr/>
                </a:pPr>
                <a:r>
                  <a:rPr lang="en-US" sz="1600" dirty="0" smtClean="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(SLSTR)</a:t>
                </a:r>
                <a:endParaRPr lang="en-US" sz="16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Line 31"/>
              <p:cNvSpPr>
                <a:spLocks noChangeShapeType="1"/>
              </p:cNvSpPr>
              <p:nvPr/>
            </p:nvSpPr>
            <p:spPr bwMode="auto">
              <a:xfrm>
                <a:off x="3923" y="1979"/>
                <a:ext cx="794" cy="5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7488238" y="1484313"/>
              <a:ext cx="1655762" cy="1657350"/>
              <a:chOff x="4717" y="935"/>
              <a:chExt cx="1043" cy="1044"/>
            </a:xfrm>
          </p:grpSpPr>
          <p:sp>
            <p:nvSpPr>
              <p:cNvPr id="27" name="Text Box 21"/>
              <p:cNvSpPr txBox="1">
                <a:spLocks noChangeArrowheads="1"/>
              </p:cNvSpPr>
              <p:nvPr/>
            </p:nvSpPr>
            <p:spPr bwMode="auto">
              <a:xfrm>
                <a:off x="4717" y="935"/>
                <a:ext cx="1043" cy="67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dirty="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Ocean and Land Colour </a:t>
                </a:r>
                <a:r>
                  <a:rPr lang="en-GB" sz="1600" dirty="0" smtClean="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Instrument</a:t>
                </a:r>
              </a:p>
              <a:p>
                <a:pPr algn="ctr">
                  <a:defRPr/>
                </a:pPr>
                <a:r>
                  <a:rPr lang="en-US" sz="1600" dirty="0" smtClean="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(OLCI)</a:t>
                </a:r>
                <a:endParaRPr lang="en-US" sz="16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Line 32"/>
              <p:cNvSpPr>
                <a:spLocks noChangeShapeType="1"/>
              </p:cNvSpPr>
              <p:nvPr/>
            </p:nvSpPr>
            <p:spPr bwMode="auto">
              <a:xfrm flipH="1">
                <a:off x="5125" y="1389"/>
                <a:ext cx="477" cy="59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5940425" y="1341438"/>
              <a:ext cx="1079500" cy="1582738"/>
              <a:chOff x="3742" y="845"/>
              <a:chExt cx="680" cy="997"/>
            </a:xfrm>
          </p:grpSpPr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3742" y="845"/>
                <a:ext cx="494" cy="21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800" dirty="0" smtClean="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(Microwave </a:t>
                </a:r>
                <a:endParaRPr lang="en-GB" sz="8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  <a:p>
                <a:pPr>
                  <a:defRPr/>
                </a:pPr>
                <a:r>
                  <a:rPr lang="en-GB" sz="800" dirty="0" smtClean="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Radiometer)</a:t>
                </a:r>
                <a:endParaRPr lang="en-US" sz="8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Line 30"/>
              <p:cNvSpPr>
                <a:spLocks noChangeShapeType="1"/>
              </p:cNvSpPr>
              <p:nvPr/>
            </p:nvSpPr>
            <p:spPr bwMode="auto">
              <a:xfrm>
                <a:off x="4195" y="1185"/>
                <a:ext cx="227" cy="65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Products :  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87129" y="1046627"/>
            <a:ext cx="8903594" cy="5168646"/>
            <a:chOff x="487129" y="1046627"/>
            <a:chExt cx="8903594" cy="5168646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 bwMode="auto">
            <a:xfrm>
              <a:off x="651189" y="1046627"/>
              <a:ext cx="8739534" cy="4840288"/>
              <a:chOff x="90" y="430"/>
              <a:chExt cx="5413" cy="3049"/>
            </a:xfrm>
          </p:grpSpPr>
          <p:sp>
            <p:nvSpPr>
              <p:cNvPr id="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90" y="430"/>
                <a:ext cx="5413" cy="2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" name="Group 206"/>
              <p:cNvGrpSpPr>
                <a:grpSpLocks/>
              </p:cNvGrpSpPr>
              <p:nvPr/>
            </p:nvGrpSpPr>
            <p:grpSpPr bwMode="auto">
              <a:xfrm>
                <a:off x="100" y="692"/>
                <a:ext cx="5223" cy="2303"/>
                <a:chOff x="100" y="692"/>
                <a:chExt cx="5223" cy="2303"/>
              </a:xfrm>
            </p:grpSpPr>
            <p:sp>
              <p:nvSpPr>
                <p:cNvPr id="49" name="Rectangle 14"/>
                <p:cNvSpPr>
                  <a:spLocks noChangeArrowheads="1"/>
                </p:cNvSpPr>
                <p:nvPr/>
              </p:nvSpPr>
              <p:spPr bwMode="auto">
                <a:xfrm>
                  <a:off x="3735" y="709"/>
                  <a:ext cx="913" cy="2276"/>
                </a:xfrm>
                <a:prstGeom prst="rect">
                  <a:avLst/>
                </a:prstGeom>
                <a:solidFill>
                  <a:srgbClr val="4979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pic>
              <p:nvPicPr>
                <p:cNvPr id="50" name="Picture 15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7" y="711"/>
                  <a:ext cx="910" cy="2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" name="Rectangle 16"/>
                <p:cNvSpPr>
                  <a:spLocks noChangeArrowheads="1"/>
                </p:cNvSpPr>
                <p:nvPr/>
              </p:nvSpPr>
              <p:spPr bwMode="auto">
                <a:xfrm>
                  <a:off x="3735" y="709"/>
                  <a:ext cx="913" cy="2276"/>
                </a:xfrm>
                <a:prstGeom prst="rect">
                  <a:avLst/>
                </a:prstGeom>
                <a:solidFill>
                  <a:srgbClr val="4979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" name="Rectangle 17"/>
                <p:cNvSpPr>
                  <a:spLocks noChangeArrowheads="1"/>
                </p:cNvSpPr>
                <p:nvPr/>
              </p:nvSpPr>
              <p:spPr bwMode="auto">
                <a:xfrm>
                  <a:off x="3729" y="706"/>
                  <a:ext cx="926" cy="2289"/>
                </a:xfrm>
                <a:prstGeom prst="rect">
                  <a:avLst/>
                </a:prstGeom>
                <a:solidFill>
                  <a:srgbClr val="4979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" name="Freeform 18"/>
                <p:cNvSpPr>
                  <a:spLocks noEditPoints="1"/>
                </p:cNvSpPr>
                <p:nvPr/>
              </p:nvSpPr>
              <p:spPr bwMode="auto">
                <a:xfrm>
                  <a:off x="3732" y="706"/>
                  <a:ext cx="920" cy="2284"/>
                </a:xfrm>
                <a:custGeom>
                  <a:avLst/>
                  <a:gdLst>
                    <a:gd name="T0" fmla="*/ 0 w 4279"/>
                    <a:gd name="T1" fmla="*/ 0 h 10628"/>
                    <a:gd name="T2" fmla="*/ 0 w 4279"/>
                    <a:gd name="T3" fmla="*/ 0 h 10628"/>
                    <a:gd name="T4" fmla="*/ 0 w 4279"/>
                    <a:gd name="T5" fmla="*/ 0 h 10628"/>
                    <a:gd name="T6" fmla="*/ 0 w 4279"/>
                    <a:gd name="T7" fmla="*/ 0 h 10628"/>
                    <a:gd name="T8" fmla="*/ 0 w 4279"/>
                    <a:gd name="T9" fmla="*/ 0 h 10628"/>
                    <a:gd name="T10" fmla="*/ 0 w 4279"/>
                    <a:gd name="T11" fmla="*/ 0 h 10628"/>
                    <a:gd name="T12" fmla="*/ 0 w 4279"/>
                    <a:gd name="T13" fmla="*/ 0 h 10628"/>
                    <a:gd name="T14" fmla="*/ 0 w 4279"/>
                    <a:gd name="T15" fmla="*/ 0 h 10628"/>
                    <a:gd name="T16" fmla="*/ 0 w 4279"/>
                    <a:gd name="T17" fmla="*/ 0 h 10628"/>
                    <a:gd name="T18" fmla="*/ 0 w 4279"/>
                    <a:gd name="T19" fmla="*/ 0 h 10628"/>
                    <a:gd name="T20" fmla="*/ 0 w 4279"/>
                    <a:gd name="T21" fmla="*/ 0 h 10628"/>
                    <a:gd name="T22" fmla="*/ 0 w 4279"/>
                    <a:gd name="T23" fmla="*/ 0 h 10628"/>
                    <a:gd name="T24" fmla="*/ 0 w 4279"/>
                    <a:gd name="T25" fmla="*/ 0 h 10628"/>
                    <a:gd name="T26" fmla="*/ 0 w 4279"/>
                    <a:gd name="T27" fmla="*/ 0 h 10628"/>
                    <a:gd name="T28" fmla="*/ 0 w 4279"/>
                    <a:gd name="T29" fmla="*/ 0 h 10628"/>
                    <a:gd name="T30" fmla="*/ 0 w 4279"/>
                    <a:gd name="T31" fmla="*/ 0 h 10628"/>
                    <a:gd name="T32" fmla="*/ 0 w 4279"/>
                    <a:gd name="T33" fmla="*/ 0 h 10628"/>
                    <a:gd name="T34" fmla="*/ 0 w 4279"/>
                    <a:gd name="T35" fmla="*/ 0 h 106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279" h="10628">
                      <a:moveTo>
                        <a:pt x="46" y="10605"/>
                      </a:moveTo>
                      <a:lnTo>
                        <a:pt x="23" y="10582"/>
                      </a:lnTo>
                      <a:lnTo>
                        <a:pt x="4256" y="10582"/>
                      </a:lnTo>
                      <a:lnTo>
                        <a:pt x="4233" y="10605"/>
                      </a:lnTo>
                      <a:lnTo>
                        <a:pt x="4233" y="23"/>
                      </a:lnTo>
                      <a:lnTo>
                        <a:pt x="4256" y="46"/>
                      </a:lnTo>
                      <a:lnTo>
                        <a:pt x="23" y="46"/>
                      </a:lnTo>
                      <a:lnTo>
                        <a:pt x="46" y="23"/>
                      </a:lnTo>
                      <a:lnTo>
                        <a:pt x="46" y="10605"/>
                      </a:lnTo>
                      <a:close/>
                      <a:moveTo>
                        <a:pt x="0" y="23"/>
                      </a:moveTo>
                      <a:cubicBezTo>
                        <a:pt x="0" y="10"/>
                        <a:pt x="10" y="0"/>
                        <a:pt x="23" y="0"/>
                      </a:cubicBezTo>
                      <a:lnTo>
                        <a:pt x="4256" y="0"/>
                      </a:lnTo>
                      <a:cubicBezTo>
                        <a:pt x="4268" y="0"/>
                        <a:pt x="4279" y="10"/>
                        <a:pt x="4279" y="23"/>
                      </a:cubicBezTo>
                      <a:lnTo>
                        <a:pt x="4279" y="10605"/>
                      </a:lnTo>
                      <a:cubicBezTo>
                        <a:pt x="4279" y="10618"/>
                        <a:pt x="4268" y="10628"/>
                        <a:pt x="4256" y="10628"/>
                      </a:cubicBezTo>
                      <a:lnTo>
                        <a:pt x="23" y="10628"/>
                      </a:lnTo>
                      <a:cubicBezTo>
                        <a:pt x="10" y="10628"/>
                        <a:pt x="0" y="10618"/>
                        <a:pt x="0" y="10605"/>
                      </a:cubicBez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" name="Rectangle 19"/>
                <p:cNvSpPr>
                  <a:spLocks noChangeArrowheads="1"/>
                </p:cNvSpPr>
                <p:nvPr/>
              </p:nvSpPr>
              <p:spPr bwMode="auto">
                <a:xfrm>
                  <a:off x="3729" y="706"/>
                  <a:ext cx="926" cy="2289"/>
                </a:xfrm>
                <a:prstGeom prst="rect">
                  <a:avLst/>
                </a:prstGeom>
                <a:solidFill>
                  <a:srgbClr val="4979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5" name="Rectangle 20"/>
                <p:cNvSpPr>
                  <a:spLocks noChangeArrowheads="1"/>
                </p:cNvSpPr>
                <p:nvPr/>
              </p:nvSpPr>
              <p:spPr bwMode="auto">
                <a:xfrm>
                  <a:off x="3717" y="692"/>
                  <a:ext cx="911" cy="2273"/>
                </a:xfrm>
                <a:prstGeom prst="rect">
                  <a:avLst/>
                </a:prstGeom>
                <a:solidFill>
                  <a:srgbClr val="D0D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6" name="Rectangle 21"/>
                <p:cNvSpPr>
                  <a:spLocks noChangeArrowheads="1"/>
                </p:cNvSpPr>
                <p:nvPr/>
              </p:nvSpPr>
              <p:spPr bwMode="auto">
                <a:xfrm>
                  <a:off x="3717" y="692"/>
                  <a:ext cx="911" cy="2273"/>
                </a:xfrm>
                <a:prstGeom prst="rect">
                  <a:avLst/>
                </a:prstGeom>
                <a:noFill/>
                <a:ln w="1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" name="Rectangle 22"/>
                <p:cNvSpPr>
                  <a:spLocks noChangeArrowheads="1"/>
                </p:cNvSpPr>
                <p:nvPr/>
              </p:nvSpPr>
              <p:spPr bwMode="auto">
                <a:xfrm>
                  <a:off x="1914" y="709"/>
                  <a:ext cx="1825" cy="2276"/>
                </a:xfrm>
                <a:prstGeom prst="rect">
                  <a:avLst/>
                </a:prstGeom>
                <a:solidFill>
                  <a:srgbClr val="4979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pic>
              <p:nvPicPr>
                <p:cNvPr id="58" name="Picture 2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15" y="711"/>
                  <a:ext cx="1822" cy="2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9" name="Rectangle 24"/>
                <p:cNvSpPr>
                  <a:spLocks noChangeArrowheads="1"/>
                </p:cNvSpPr>
                <p:nvPr/>
              </p:nvSpPr>
              <p:spPr bwMode="auto">
                <a:xfrm>
                  <a:off x="1914" y="709"/>
                  <a:ext cx="1825" cy="2276"/>
                </a:xfrm>
                <a:prstGeom prst="rect">
                  <a:avLst/>
                </a:prstGeom>
                <a:solidFill>
                  <a:srgbClr val="4979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0" name="Rectangle 25"/>
                <p:cNvSpPr>
                  <a:spLocks noChangeArrowheads="1"/>
                </p:cNvSpPr>
                <p:nvPr/>
              </p:nvSpPr>
              <p:spPr bwMode="auto">
                <a:xfrm>
                  <a:off x="1908" y="706"/>
                  <a:ext cx="1838" cy="2289"/>
                </a:xfrm>
                <a:prstGeom prst="rect">
                  <a:avLst/>
                </a:prstGeom>
                <a:solidFill>
                  <a:srgbClr val="4979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" name="Freeform 26"/>
                <p:cNvSpPr>
                  <a:spLocks noEditPoints="1"/>
                </p:cNvSpPr>
                <p:nvPr/>
              </p:nvSpPr>
              <p:spPr bwMode="auto">
                <a:xfrm>
                  <a:off x="1910" y="706"/>
                  <a:ext cx="1832" cy="2284"/>
                </a:xfrm>
                <a:custGeom>
                  <a:avLst/>
                  <a:gdLst>
                    <a:gd name="T0" fmla="*/ 0 w 8513"/>
                    <a:gd name="T1" fmla="*/ 0 h 10628"/>
                    <a:gd name="T2" fmla="*/ 0 w 8513"/>
                    <a:gd name="T3" fmla="*/ 0 h 10628"/>
                    <a:gd name="T4" fmla="*/ 0 w 8513"/>
                    <a:gd name="T5" fmla="*/ 0 h 10628"/>
                    <a:gd name="T6" fmla="*/ 0 w 8513"/>
                    <a:gd name="T7" fmla="*/ 0 h 10628"/>
                    <a:gd name="T8" fmla="*/ 0 w 8513"/>
                    <a:gd name="T9" fmla="*/ 0 h 10628"/>
                    <a:gd name="T10" fmla="*/ 0 w 8513"/>
                    <a:gd name="T11" fmla="*/ 0 h 10628"/>
                    <a:gd name="T12" fmla="*/ 0 w 8513"/>
                    <a:gd name="T13" fmla="*/ 0 h 10628"/>
                    <a:gd name="T14" fmla="*/ 0 w 8513"/>
                    <a:gd name="T15" fmla="*/ 0 h 10628"/>
                    <a:gd name="T16" fmla="*/ 0 w 8513"/>
                    <a:gd name="T17" fmla="*/ 0 h 10628"/>
                    <a:gd name="T18" fmla="*/ 0 w 8513"/>
                    <a:gd name="T19" fmla="*/ 0 h 10628"/>
                    <a:gd name="T20" fmla="*/ 0 w 8513"/>
                    <a:gd name="T21" fmla="*/ 0 h 10628"/>
                    <a:gd name="T22" fmla="*/ 0 w 8513"/>
                    <a:gd name="T23" fmla="*/ 0 h 10628"/>
                    <a:gd name="T24" fmla="*/ 0 w 8513"/>
                    <a:gd name="T25" fmla="*/ 0 h 10628"/>
                    <a:gd name="T26" fmla="*/ 0 w 8513"/>
                    <a:gd name="T27" fmla="*/ 0 h 10628"/>
                    <a:gd name="T28" fmla="*/ 0 w 8513"/>
                    <a:gd name="T29" fmla="*/ 0 h 10628"/>
                    <a:gd name="T30" fmla="*/ 0 w 8513"/>
                    <a:gd name="T31" fmla="*/ 0 h 10628"/>
                    <a:gd name="T32" fmla="*/ 0 w 8513"/>
                    <a:gd name="T33" fmla="*/ 0 h 10628"/>
                    <a:gd name="T34" fmla="*/ 0 w 8513"/>
                    <a:gd name="T35" fmla="*/ 0 h 106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513" h="10628">
                      <a:moveTo>
                        <a:pt x="46" y="10605"/>
                      </a:moveTo>
                      <a:lnTo>
                        <a:pt x="23" y="10582"/>
                      </a:lnTo>
                      <a:lnTo>
                        <a:pt x="8490" y="10582"/>
                      </a:lnTo>
                      <a:lnTo>
                        <a:pt x="8467" y="10605"/>
                      </a:lnTo>
                      <a:lnTo>
                        <a:pt x="8467" y="23"/>
                      </a:lnTo>
                      <a:lnTo>
                        <a:pt x="8490" y="46"/>
                      </a:lnTo>
                      <a:lnTo>
                        <a:pt x="23" y="46"/>
                      </a:lnTo>
                      <a:lnTo>
                        <a:pt x="46" y="23"/>
                      </a:lnTo>
                      <a:lnTo>
                        <a:pt x="46" y="10605"/>
                      </a:lnTo>
                      <a:close/>
                      <a:moveTo>
                        <a:pt x="0" y="23"/>
                      </a:moveTo>
                      <a:cubicBezTo>
                        <a:pt x="0" y="10"/>
                        <a:pt x="11" y="0"/>
                        <a:pt x="23" y="0"/>
                      </a:cubicBezTo>
                      <a:lnTo>
                        <a:pt x="8490" y="0"/>
                      </a:lnTo>
                      <a:cubicBezTo>
                        <a:pt x="8502" y="0"/>
                        <a:pt x="8513" y="10"/>
                        <a:pt x="8513" y="23"/>
                      </a:cubicBezTo>
                      <a:lnTo>
                        <a:pt x="8513" y="10605"/>
                      </a:lnTo>
                      <a:cubicBezTo>
                        <a:pt x="8513" y="10618"/>
                        <a:pt x="8502" y="10628"/>
                        <a:pt x="8490" y="10628"/>
                      </a:cubicBezTo>
                      <a:lnTo>
                        <a:pt x="23" y="10628"/>
                      </a:lnTo>
                      <a:cubicBezTo>
                        <a:pt x="11" y="10628"/>
                        <a:pt x="0" y="10618"/>
                        <a:pt x="0" y="10605"/>
                      </a:cubicBez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2" name="Rectangle 27"/>
                <p:cNvSpPr>
                  <a:spLocks noChangeArrowheads="1"/>
                </p:cNvSpPr>
                <p:nvPr/>
              </p:nvSpPr>
              <p:spPr bwMode="auto">
                <a:xfrm>
                  <a:off x="1908" y="706"/>
                  <a:ext cx="1838" cy="2289"/>
                </a:xfrm>
                <a:prstGeom prst="rect">
                  <a:avLst/>
                </a:prstGeom>
                <a:solidFill>
                  <a:srgbClr val="4979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3" name="Rectangle 28"/>
                <p:cNvSpPr>
                  <a:spLocks noChangeArrowheads="1"/>
                </p:cNvSpPr>
                <p:nvPr/>
              </p:nvSpPr>
              <p:spPr bwMode="auto">
                <a:xfrm>
                  <a:off x="1896" y="692"/>
                  <a:ext cx="1821" cy="2273"/>
                </a:xfrm>
                <a:prstGeom prst="rect">
                  <a:avLst/>
                </a:prstGeom>
                <a:solidFill>
                  <a:srgbClr val="D0D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" name="Rectangle 29"/>
                <p:cNvSpPr>
                  <a:spLocks noChangeArrowheads="1"/>
                </p:cNvSpPr>
                <p:nvPr/>
              </p:nvSpPr>
              <p:spPr bwMode="auto">
                <a:xfrm>
                  <a:off x="1896" y="692"/>
                  <a:ext cx="1821" cy="2273"/>
                </a:xfrm>
                <a:prstGeom prst="rect">
                  <a:avLst/>
                </a:prstGeom>
                <a:noFill/>
                <a:ln w="1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" name="Rectangle 30"/>
                <p:cNvSpPr>
                  <a:spLocks noChangeArrowheads="1"/>
                </p:cNvSpPr>
                <p:nvPr/>
              </p:nvSpPr>
              <p:spPr bwMode="auto">
                <a:xfrm>
                  <a:off x="118" y="709"/>
                  <a:ext cx="1824" cy="2276"/>
                </a:xfrm>
                <a:prstGeom prst="rect">
                  <a:avLst/>
                </a:prstGeom>
                <a:solidFill>
                  <a:srgbClr val="4979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pic>
              <p:nvPicPr>
                <p:cNvPr id="66" name="Picture 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" y="711"/>
                  <a:ext cx="1821" cy="2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Rectangle 32"/>
                <p:cNvSpPr>
                  <a:spLocks noChangeArrowheads="1"/>
                </p:cNvSpPr>
                <p:nvPr/>
              </p:nvSpPr>
              <p:spPr bwMode="auto">
                <a:xfrm>
                  <a:off x="118" y="709"/>
                  <a:ext cx="1824" cy="2276"/>
                </a:xfrm>
                <a:prstGeom prst="rect">
                  <a:avLst/>
                </a:prstGeom>
                <a:solidFill>
                  <a:srgbClr val="4979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8" name="Rectangle 33"/>
                <p:cNvSpPr>
                  <a:spLocks noChangeArrowheads="1"/>
                </p:cNvSpPr>
                <p:nvPr/>
              </p:nvSpPr>
              <p:spPr bwMode="auto">
                <a:xfrm>
                  <a:off x="114" y="706"/>
                  <a:ext cx="1835" cy="2289"/>
                </a:xfrm>
                <a:prstGeom prst="rect">
                  <a:avLst/>
                </a:prstGeom>
                <a:solidFill>
                  <a:srgbClr val="4979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" name="Freeform 34"/>
                <p:cNvSpPr>
                  <a:spLocks noEditPoints="1"/>
                </p:cNvSpPr>
                <p:nvPr/>
              </p:nvSpPr>
              <p:spPr bwMode="auto">
                <a:xfrm>
                  <a:off x="115" y="706"/>
                  <a:ext cx="1831" cy="2284"/>
                </a:xfrm>
                <a:custGeom>
                  <a:avLst/>
                  <a:gdLst>
                    <a:gd name="T0" fmla="*/ 0 w 8512"/>
                    <a:gd name="T1" fmla="*/ 0 h 10628"/>
                    <a:gd name="T2" fmla="*/ 0 w 8512"/>
                    <a:gd name="T3" fmla="*/ 0 h 10628"/>
                    <a:gd name="T4" fmla="*/ 0 w 8512"/>
                    <a:gd name="T5" fmla="*/ 0 h 10628"/>
                    <a:gd name="T6" fmla="*/ 0 w 8512"/>
                    <a:gd name="T7" fmla="*/ 0 h 10628"/>
                    <a:gd name="T8" fmla="*/ 0 w 8512"/>
                    <a:gd name="T9" fmla="*/ 0 h 10628"/>
                    <a:gd name="T10" fmla="*/ 0 w 8512"/>
                    <a:gd name="T11" fmla="*/ 0 h 10628"/>
                    <a:gd name="T12" fmla="*/ 0 w 8512"/>
                    <a:gd name="T13" fmla="*/ 0 h 10628"/>
                    <a:gd name="T14" fmla="*/ 0 w 8512"/>
                    <a:gd name="T15" fmla="*/ 0 h 10628"/>
                    <a:gd name="T16" fmla="*/ 0 w 8512"/>
                    <a:gd name="T17" fmla="*/ 0 h 10628"/>
                    <a:gd name="T18" fmla="*/ 0 w 8512"/>
                    <a:gd name="T19" fmla="*/ 0 h 10628"/>
                    <a:gd name="T20" fmla="*/ 0 w 8512"/>
                    <a:gd name="T21" fmla="*/ 0 h 10628"/>
                    <a:gd name="T22" fmla="*/ 0 w 8512"/>
                    <a:gd name="T23" fmla="*/ 0 h 10628"/>
                    <a:gd name="T24" fmla="*/ 0 w 8512"/>
                    <a:gd name="T25" fmla="*/ 0 h 10628"/>
                    <a:gd name="T26" fmla="*/ 0 w 8512"/>
                    <a:gd name="T27" fmla="*/ 0 h 10628"/>
                    <a:gd name="T28" fmla="*/ 0 w 8512"/>
                    <a:gd name="T29" fmla="*/ 0 h 10628"/>
                    <a:gd name="T30" fmla="*/ 0 w 8512"/>
                    <a:gd name="T31" fmla="*/ 0 h 10628"/>
                    <a:gd name="T32" fmla="*/ 0 w 8512"/>
                    <a:gd name="T33" fmla="*/ 0 h 10628"/>
                    <a:gd name="T34" fmla="*/ 0 w 8512"/>
                    <a:gd name="T35" fmla="*/ 0 h 106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512" h="10628">
                      <a:moveTo>
                        <a:pt x="46" y="10605"/>
                      </a:moveTo>
                      <a:lnTo>
                        <a:pt x="23" y="10582"/>
                      </a:lnTo>
                      <a:lnTo>
                        <a:pt x="8489" y="10582"/>
                      </a:lnTo>
                      <a:lnTo>
                        <a:pt x="8466" y="10605"/>
                      </a:lnTo>
                      <a:lnTo>
                        <a:pt x="8466" y="23"/>
                      </a:lnTo>
                      <a:lnTo>
                        <a:pt x="8489" y="46"/>
                      </a:lnTo>
                      <a:lnTo>
                        <a:pt x="23" y="46"/>
                      </a:lnTo>
                      <a:lnTo>
                        <a:pt x="46" y="23"/>
                      </a:lnTo>
                      <a:lnTo>
                        <a:pt x="46" y="10605"/>
                      </a:lnTo>
                      <a:close/>
                      <a:moveTo>
                        <a:pt x="0" y="23"/>
                      </a:moveTo>
                      <a:cubicBezTo>
                        <a:pt x="0" y="10"/>
                        <a:pt x="10" y="0"/>
                        <a:pt x="23" y="0"/>
                      </a:cubicBezTo>
                      <a:lnTo>
                        <a:pt x="8489" y="0"/>
                      </a:lnTo>
                      <a:cubicBezTo>
                        <a:pt x="8502" y="0"/>
                        <a:pt x="8512" y="10"/>
                        <a:pt x="8512" y="23"/>
                      </a:cubicBezTo>
                      <a:lnTo>
                        <a:pt x="8512" y="10605"/>
                      </a:lnTo>
                      <a:cubicBezTo>
                        <a:pt x="8512" y="10618"/>
                        <a:pt x="8502" y="10628"/>
                        <a:pt x="8489" y="10628"/>
                      </a:cubicBezTo>
                      <a:lnTo>
                        <a:pt x="23" y="10628"/>
                      </a:lnTo>
                      <a:cubicBezTo>
                        <a:pt x="10" y="10628"/>
                        <a:pt x="0" y="10618"/>
                        <a:pt x="0" y="10605"/>
                      </a:cubicBez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" name="Rectangle 35"/>
                <p:cNvSpPr>
                  <a:spLocks noChangeArrowheads="1"/>
                </p:cNvSpPr>
                <p:nvPr/>
              </p:nvSpPr>
              <p:spPr bwMode="auto">
                <a:xfrm>
                  <a:off x="114" y="706"/>
                  <a:ext cx="1835" cy="2289"/>
                </a:xfrm>
                <a:prstGeom prst="rect">
                  <a:avLst/>
                </a:prstGeom>
                <a:solidFill>
                  <a:srgbClr val="4979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" name="Rectangle 36"/>
                <p:cNvSpPr>
                  <a:spLocks noChangeArrowheads="1"/>
                </p:cNvSpPr>
                <p:nvPr/>
              </p:nvSpPr>
              <p:spPr bwMode="auto">
                <a:xfrm>
                  <a:off x="100" y="692"/>
                  <a:ext cx="1822" cy="2273"/>
                </a:xfrm>
                <a:prstGeom prst="rect">
                  <a:avLst/>
                </a:prstGeom>
                <a:solidFill>
                  <a:srgbClr val="D0D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" name="Rectangle 37"/>
                <p:cNvSpPr>
                  <a:spLocks noChangeArrowheads="1"/>
                </p:cNvSpPr>
                <p:nvPr/>
              </p:nvSpPr>
              <p:spPr bwMode="auto">
                <a:xfrm>
                  <a:off x="100" y="692"/>
                  <a:ext cx="1822" cy="2273"/>
                </a:xfrm>
                <a:prstGeom prst="rect">
                  <a:avLst/>
                </a:prstGeom>
                <a:noFill/>
                <a:ln w="1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3" name="Rectangle 38"/>
                <p:cNvSpPr>
                  <a:spLocks noChangeArrowheads="1"/>
                </p:cNvSpPr>
                <p:nvPr/>
              </p:nvSpPr>
              <p:spPr bwMode="auto">
                <a:xfrm>
                  <a:off x="396" y="2181"/>
                  <a:ext cx="379" cy="522"/>
                </a:xfrm>
                <a:prstGeom prst="rect">
                  <a:avLst/>
                </a:prstGeom>
                <a:solidFill>
                  <a:srgbClr val="4979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pic>
              <p:nvPicPr>
                <p:cNvPr id="74" name="Picture 3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" y="2181"/>
                  <a:ext cx="377" cy="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" name="Rectangle 40"/>
                <p:cNvSpPr>
                  <a:spLocks noChangeArrowheads="1"/>
                </p:cNvSpPr>
                <p:nvPr/>
              </p:nvSpPr>
              <p:spPr bwMode="auto">
                <a:xfrm>
                  <a:off x="396" y="2181"/>
                  <a:ext cx="379" cy="522"/>
                </a:xfrm>
                <a:prstGeom prst="rect">
                  <a:avLst/>
                </a:prstGeom>
                <a:solidFill>
                  <a:srgbClr val="4979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6" name="Rectangle 41"/>
                <p:cNvSpPr>
                  <a:spLocks noChangeArrowheads="1"/>
                </p:cNvSpPr>
                <p:nvPr/>
              </p:nvSpPr>
              <p:spPr bwMode="auto">
                <a:xfrm>
                  <a:off x="393" y="2174"/>
                  <a:ext cx="392" cy="536"/>
                </a:xfrm>
                <a:prstGeom prst="rect">
                  <a:avLst/>
                </a:prstGeom>
                <a:solidFill>
                  <a:srgbClr val="4979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7" name="Freeform 42"/>
                <p:cNvSpPr>
                  <a:spLocks noEditPoints="1"/>
                </p:cNvSpPr>
                <p:nvPr/>
              </p:nvSpPr>
              <p:spPr bwMode="auto">
                <a:xfrm>
                  <a:off x="394" y="2176"/>
                  <a:ext cx="387" cy="530"/>
                </a:xfrm>
                <a:custGeom>
                  <a:avLst/>
                  <a:gdLst>
                    <a:gd name="T0" fmla="*/ 0 w 1800"/>
                    <a:gd name="T1" fmla="*/ 0 h 2465"/>
                    <a:gd name="T2" fmla="*/ 0 w 1800"/>
                    <a:gd name="T3" fmla="*/ 0 h 2465"/>
                    <a:gd name="T4" fmla="*/ 0 w 1800"/>
                    <a:gd name="T5" fmla="*/ 0 h 2465"/>
                    <a:gd name="T6" fmla="*/ 0 w 1800"/>
                    <a:gd name="T7" fmla="*/ 0 h 2465"/>
                    <a:gd name="T8" fmla="*/ 0 w 1800"/>
                    <a:gd name="T9" fmla="*/ 0 h 2465"/>
                    <a:gd name="T10" fmla="*/ 0 w 1800"/>
                    <a:gd name="T11" fmla="*/ 0 h 2465"/>
                    <a:gd name="T12" fmla="*/ 0 w 1800"/>
                    <a:gd name="T13" fmla="*/ 0 h 2465"/>
                    <a:gd name="T14" fmla="*/ 0 w 1800"/>
                    <a:gd name="T15" fmla="*/ 0 h 2465"/>
                    <a:gd name="T16" fmla="*/ 0 w 1800"/>
                    <a:gd name="T17" fmla="*/ 0 h 2465"/>
                    <a:gd name="T18" fmla="*/ 0 w 1800"/>
                    <a:gd name="T19" fmla="*/ 0 h 2465"/>
                    <a:gd name="T20" fmla="*/ 0 w 1800"/>
                    <a:gd name="T21" fmla="*/ 0 h 2465"/>
                    <a:gd name="T22" fmla="*/ 0 w 1800"/>
                    <a:gd name="T23" fmla="*/ 0 h 2465"/>
                    <a:gd name="T24" fmla="*/ 0 w 1800"/>
                    <a:gd name="T25" fmla="*/ 0 h 2465"/>
                    <a:gd name="T26" fmla="*/ 0 w 1800"/>
                    <a:gd name="T27" fmla="*/ 0 h 2465"/>
                    <a:gd name="T28" fmla="*/ 0 w 1800"/>
                    <a:gd name="T29" fmla="*/ 0 h 2465"/>
                    <a:gd name="T30" fmla="*/ 0 w 1800"/>
                    <a:gd name="T31" fmla="*/ 0 h 2465"/>
                    <a:gd name="T32" fmla="*/ 0 w 1800"/>
                    <a:gd name="T33" fmla="*/ 0 h 2465"/>
                    <a:gd name="T34" fmla="*/ 0 w 1800"/>
                    <a:gd name="T35" fmla="*/ 0 h 24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00" h="2465">
                      <a:moveTo>
                        <a:pt x="46" y="2442"/>
                      </a:moveTo>
                      <a:lnTo>
                        <a:pt x="23" y="2419"/>
                      </a:lnTo>
                      <a:lnTo>
                        <a:pt x="1777" y="2419"/>
                      </a:lnTo>
                      <a:lnTo>
                        <a:pt x="1754" y="2442"/>
                      </a:lnTo>
                      <a:lnTo>
                        <a:pt x="1754" y="23"/>
                      </a:lnTo>
                      <a:lnTo>
                        <a:pt x="1777" y="46"/>
                      </a:lnTo>
                      <a:lnTo>
                        <a:pt x="23" y="46"/>
                      </a:lnTo>
                      <a:lnTo>
                        <a:pt x="46" y="23"/>
                      </a:lnTo>
                      <a:lnTo>
                        <a:pt x="46" y="2442"/>
                      </a:lnTo>
                      <a:close/>
                      <a:moveTo>
                        <a:pt x="0" y="23"/>
                      </a:moveTo>
                      <a:cubicBezTo>
                        <a:pt x="0" y="10"/>
                        <a:pt x="10" y="0"/>
                        <a:pt x="23" y="0"/>
                      </a:cubicBezTo>
                      <a:lnTo>
                        <a:pt x="1777" y="0"/>
                      </a:lnTo>
                      <a:cubicBezTo>
                        <a:pt x="1789" y="0"/>
                        <a:pt x="1800" y="10"/>
                        <a:pt x="1800" y="23"/>
                      </a:cubicBezTo>
                      <a:lnTo>
                        <a:pt x="1800" y="2442"/>
                      </a:lnTo>
                      <a:cubicBezTo>
                        <a:pt x="1800" y="2455"/>
                        <a:pt x="1789" y="2465"/>
                        <a:pt x="1777" y="2465"/>
                      </a:cubicBezTo>
                      <a:lnTo>
                        <a:pt x="23" y="2465"/>
                      </a:lnTo>
                      <a:cubicBezTo>
                        <a:pt x="10" y="2465"/>
                        <a:pt x="0" y="2455"/>
                        <a:pt x="0" y="2442"/>
                      </a:cubicBez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8" name="Rectangle 43"/>
                <p:cNvSpPr>
                  <a:spLocks noChangeArrowheads="1"/>
                </p:cNvSpPr>
                <p:nvPr/>
              </p:nvSpPr>
              <p:spPr bwMode="auto">
                <a:xfrm>
                  <a:off x="393" y="2174"/>
                  <a:ext cx="392" cy="536"/>
                </a:xfrm>
                <a:prstGeom prst="rect">
                  <a:avLst/>
                </a:prstGeom>
                <a:solidFill>
                  <a:srgbClr val="4979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9" name="Rectangle 44"/>
                <p:cNvSpPr>
                  <a:spLocks noChangeArrowheads="1"/>
                </p:cNvSpPr>
                <p:nvPr/>
              </p:nvSpPr>
              <p:spPr bwMode="auto">
                <a:xfrm>
                  <a:off x="379" y="2162"/>
                  <a:ext cx="378" cy="51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0" name="Rectangle 45"/>
                <p:cNvSpPr>
                  <a:spLocks noChangeArrowheads="1"/>
                </p:cNvSpPr>
                <p:nvPr/>
              </p:nvSpPr>
              <p:spPr bwMode="auto">
                <a:xfrm>
                  <a:off x="379" y="2162"/>
                  <a:ext cx="378" cy="519"/>
                </a:xfrm>
                <a:prstGeom prst="rect">
                  <a:avLst/>
                </a:prstGeom>
                <a:noFill/>
                <a:ln w="1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1" name="Rectangle 46"/>
                <p:cNvSpPr>
                  <a:spLocks noChangeArrowheads="1"/>
                </p:cNvSpPr>
                <p:nvPr/>
              </p:nvSpPr>
              <p:spPr bwMode="auto">
                <a:xfrm>
                  <a:off x="451" y="2232"/>
                  <a:ext cx="96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1000" b="1">
                      <a:solidFill>
                        <a:srgbClr val="FFFFFF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82" name="Rectangle 47"/>
                <p:cNvSpPr>
                  <a:spLocks noChangeArrowheads="1"/>
                </p:cNvSpPr>
                <p:nvPr/>
              </p:nvSpPr>
              <p:spPr bwMode="auto">
                <a:xfrm>
                  <a:off x="503" y="2232"/>
                  <a:ext cx="114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1000" b="1">
                      <a:solidFill>
                        <a:srgbClr val="FFFFFF"/>
                      </a:solidFill>
                      <a:latin typeface="Arial" pitchFamily="34" charset="0"/>
                    </a:rPr>
                    <a:t>1 </a:t>
                  </a:r>
                  <a:endParaRPr lang="en-US"/>
                </a:p>
              </p:txBody>
            </p:sp>
            <p:sp>
              <p:nvSpPr>
                <p:cNvPr id="83" name="Rectangle 48"/>
                <p:cNvSpPr>
                  <a:spLocks noChangeArrowheads="1"/>
                </p:cNvSpPr>
                <p:nvPr/>
              </p:nvSpPr>
              <p:spPr bwMode="auto">
                <a:xfrm>
                  <a:off x="572" y="2232"/>
                  <a:ext cx="158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1000" b="1">
                      <a:solidFill>
                        <a:srgbClr val="FFFFFF"/>
                      </a:solidFill>
                      <a:latin typeface="Arial" pitchFamily="34" charset="0"/>
                    </a:rPr>
                    <a:t>FR</a:t>
                  </a:r>
                  <a:endParaRPr lang="en-US"/>
                </a:p>
              </p:txBody>
            </p:sp>
            <p:sp>
              <p:nvSpPr>
                <p:cNvPr id="84" name="Rectangle 49"/>
                <p:cNvSpPr>
                  <a:spLocks noChangeArrowheads="1"/>
                </p:cNvSpPr>
                <p:nvPr/>
              </p:nvSpPr>
              <p:spPr bwMode="auto">
                <a:xfrm>
                  <a:off x="407" y="2532"/>
                  <a:ext cx="13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OL</a:t>
                  </a:r>
                  <a:endParaRPr lang="en-US"/>
                </a:p>
              </p:txBody>
            </p:sp>
            <p:sp>
              <p:nvSpPr>
                <p:cNvPr id="85" name="Rectangle 50"/>
                <p:cNvSpPr>
                  <a:spLocks noChangeArrowheads="1"/>
                </p:cNvSpPr>
                <p:nvPr/>
              </p:nvSpPr>
              <p:spPr bwMode="auto">
                <a:xfrm>
                  <a:off x="496" y="2532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86" name="Rectangle 51"/>
                <p:cNvSpPr>
                  <a:spLocks noChangeArrowheads="1"/>
                </p:cNvSpPr>
                <p:nvPr/>
              </p:nvSpPr>
              <p:spPr bwMode="auto">
                <a:xfrm>
                  <a:off x="531" y="2532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87" name="Rectangle 52"/>
                <p:cNvSpPr>
                  <a:spLocks noChangeArrowheads="1"/>
                </p:cNvSpPr>
                <p:nvPr/>
              </p:nvSpPr>
              <p:spPr bwMode="auto">
                <a:xfrm>
                  <a:off x="565" y="2532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88" name="Rectangle 53"/>
                <p:cNvSpPr>
                  <a:spLocks noChangeArrowheads="1"/>
                </p:cNvSpPr>
                <p:nvPr/>
              </p:nvSpPr>
              <p:spPr bwMode="auto">
                <a:xfrm>
                  <a:off x="603" y="2532"/>
                  <a:ext cx="179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EFR</a:t>
                  </a:r>
                  <a:endParaRPr lang="en-US"/>
                </a:p>
              </p:txBody>
            </p:sp>
            <p:sp>
              <p:nvSpPr>
                <p:cNvPr id="89" name="Rectangle 54"/>
                <p:cNvSpPr>
                  <a:spLocks noChangeArrowheads="1"/>
                </p:cNvSpPr>
                <p:nvPr/>
              </p:nvSpPr>
              <p:spPr bwMode="auto">
                <a:xfrm>
                  <a:off x="1288" y="2162"/>
                  <a:ext cx="377" cy="51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0" name="Rectangle 55"/>
                <p:cNvSpPr>
                  <a:spLocks noChangeArrowheads="1"/>
                </p:cNvSpPr>
                <p:nvPr/>
              </p:nvSpPr>
              <p:spPr bwMode="auto">
                <a:xfrm>
                  <a:off x="1288" y="2162"/>
                  <a:ext cx="377" cy="519"/>
                </a:xfrm>
                <a:prstGeom prst="rect">
                  <a:avLst/>
                </a:prstGeom>
                <a:noFill/>
                <a:ln w="1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1" name="Rectangle 56"/>
                <p:cNvSpPr>
                  <a:spLocks noChangeArrowheads="1"/>
                </p:cNvSpPr>
                <p:nvPr/>
              </p:nvSpPr>
              <p:spPr bwMode="auto">
                <a:xfrm>
                  <a:off x="1357" y="2221"/>
                  <a:ext cx="96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1000" b="1">
                      <a:solidFill>
                        <a:srgbClr val="FFFFFF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92" name="Rectangle 57"/>
                <p:cNvSpPr>
                  <a:spLocks noChangeArrowheads="1"/>
                </p:cNvSpPr>
                <p:nvPr/>
              </p:nvSpPr>
              <p:spPr bwMode="auto">
                <a:xfrm>
                  <a:off x="1408" y="2221"/>
                  <a:ext cx="114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1000" b="1">
                      <a:solidFill>
                        <a:srgbClr val="FFFFFF"/>
                      </a:solidFill>
                      <a:latin typeface="Arial" pitchFamily="34" charset="0"/>
                    </a:rPr>
                    <a:t>1 </a:t>
                  </a:r>
                  <a:endParaRPr lang="en-US"/>
                </a:p>
              </p:txBody>
            </p:sp>
            <p:sp>
              <p:nvSpPr>
                <p:cNvPr id="93" name="Rectangle 58"/>
                <p:cNvSpPr>
                  <a:spLocks noChangeArrowheads="1"/>
                </p:cNvSpPr>
                <p:nvPr/>
              </p:nvSpPr>
              <p:spPr bwMode="auto">
                <a:xfrm>
                  <a:off x="1477" y="2221"/>
                  <a:ext cx="169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1000" b="1">
                      <a:solidFill>
                        <a:srgbClr val="FFFFFF"/>
                      </a:solidFill>
                      <a:latin typeface="Arial" pitchFamily="34" charset="0"/>
                    </a:rPr>
                    <a:t>RR</a:t>
                  </a:r>
                  <a:endParaRPr lang="en-US"/>
                </a:p>
              </p:txBody>
            </p:sp>
            <p:sp>
              <p:nvSpPr>
                <p:cNvPr id="94" name="Rectangle 59"/>
                <p:cNvSpPr>
                  <a:spLocks noChangeArrowheads="1"/>
                </p:cNvSpPr>
                <p:nvPr/>
              </p:nvSpPr>
              <p:spPr bwMode="auto">
                <a:xfrm>
                  <a:off x="1309" y="2535"/>
                  <a:ext cx="13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OL</a:t>
                  </a:r>
                  <a:endParaRPr lang="en-US"/>
                </a:p>
              </p:txBody>
            </p:sp>
            <p:sp>
              <p:nvSpPr>
                <p:cNvPr id="95" name="Rectangle 60"/>
                <p:cNvSpPr>
                  <a:spLocks noChangeArrowheads="1"/>
                </p:cNvSpPr>
                <p:nvPr/>
              </p:nvSpPr>
              <p:spPr bwMode="auto">
                <a:xfrm>
                  <a:off x="1398" y="2535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96" name="Rectangle 61"/>
                <p:cNvSpPr>
                  <a:spLocks noChangeArrowheads="1"/>
                </p:cNvSpPr>
                <p:nvPr/>
              </p:nvSpPr>
              <p:spPr bwMode="auto">
                <a:xfrm>
                  <a:off x="1436" y="2535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97" name="Rectangle 62"/>
                <p:cNvSpPr>
                  <a:spLocks noChangeArrowheads="1"/>
                </p:cNvSpPr>
                <p:nvPr/>
              </p:nvSpPr>
              <p:spPr bwMode="auto">
                <a:xfrm>
                  <a:off x="1470" y="2535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98" name="Rectangle 63"/>
                <p:cNvSpPr>
                  <a:spLocks noChangeArrowheads="1"/>
                </p:cNvSpPr>
                <p:nvPr/>
              </p:nvSpPr>
              <p:spPr bwMode="auto">
                <a:xfrm>
                  <a:off x="1505" y="2535"/>
                  <a:ext cx="18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ERR</a:t>
                  </a:r>
                  <a:endParaRPr lang="en-US"/>
                </a:p>
              </p:txBody>
            </p:sp>
            <p:sp>
              <p:nvSpPr>
                <p:cNvPr id="99" name="Rectangle 64"/>
                <p:cNvSpPr>
                  <a:spLocks noChangeArrowheads="1"/>
                </p:cNvSpPr>
                <p:nvPr/>
              </p:nvSpPr>
              <p:spPr bwMode="auto">
                <a:xfrm>
                  <a:off x="152" y="1320"/>
                  <a:ext cx="377" cy="51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" name="Rectangle 65"/>
                <p:cNvSpPr>
                  <a:spLocks noChangeArrowheads="1"/>
                </p:cNvSpPr>
                <p:nvPr/>
              </p:nvSpPr>
              <p:spPr bwMode="auto">
                <a:xfrm>
                  <a:off x="152" y="1320"/>
                  <a:ext cx="377" cy="519"/>
                </a:xfrm>
                <a:prstGeom prst="rect">
                  <a:avLst/>
                </a:prstGeom>
                <a:noFill/>
                <a:ln w="1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1" name="Rectangle 66"/>
                <p:cNvSpPr>
                  <a:spLocks noChangeArrowheads="1"/>
                </p:cNvSpPr>
                <p:nvPr/>
              </p:nvSpPr>
              <p:spPr bwMode="auto">
                <a:xfrm>
                  <a:off x="238" y="1411"/>
                  <a:ext cx="79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102" name="Rectangle 67"/>
                <p:cNvSpPr>
                  <a:spLocks noChangeArrowheads="1"/>
                </p:cNvSpPr>
                <p:nvPr/>
              </p:nvSpPr>
              <p:spPr bwMode="auto">
                <a:xfrm>
                  <a:off x="283" y="1411"/>
                  <a:ext cx="9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2 </a:t>
                  </a:r>
                  <a:endParaRPr lang="en-US"/>
                </a:p>
              </p:txBody>
            </p:sp>
            <p:sp>
              <p:nvSpPr>
                <p:cNvPr id="103" name="Rectangle 68"/>
                <p:cNvSpPr>
                  <a:spLocks noChangeArrowheads="1"/>
                </p:cNvSpPr>
                <p:nvPr/>
              </p:nvSpPr>
              <p:spPr bwMode="auto">
                <a:xfrm>
                  <a:off x="345" y="1411"/>
                  <a:ext cx="151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FR </a:t>
                  </a:r>
                  <a:endParaRPr lang="en-US"/>
                </a:p>
              </p:txBody>
            </p:sp>
            <p:sp>
              <p:nvSpPr>
                <p:cNvPr id="104" name="Rectangle 69"/>
                <p:cNvSpPr>
                  <a:spLocks noChangeArrowheads="1"/>
                </p:cNvSpPr>
                <p:nvPr/>
              </p:nvSpPr>
              <p:spPr bwMode="auto">
                <a:xfrm>
                  <a:off x="252" y="1507"/>
                  <a:ext cx="207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Land</a:t>
                  </a:r>
                  <a:endParaRPr lang="en-US"/>
                </a:p>
              </p:txBody>
            </p:sp>
            <p:sp>
              <p:nvSpPr>
                <p:cNvPr id="105" name="Rectangle 70"/>
                <p:cNvSpPr>
                  <a:spLocks noChangeArrowheads="1"/>
                </p:cNvSpPr>
                <p:nvPr/>
              </p:nvSpPr>
              <p:spPr bwMode="auto">
                <a:xfrm>
                  <a:off x="180" y="1672"/>
                  <a:ext cx="13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OL</a:t>
                  </a:r>
                  <a:endParaRPr lang="en-US"/>
                </a:p>
              </p:txBody>
            </p:sp>
            <p:sp>
              <p:nvSpPr>
                <p:cNvPr id="106" name="Rectangle 71"/>
                <p:cNvSpPr>
                  <a:spLocks noChangeArrowheads="1"/>
                </p:cNvSpPr>
                <p:nvPr/>
              </p:nvSpPr>
              <p:spPr bwMode="auto">
                <a:xfrm>
                  <a:off x="269" y="1672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07" name="Rectangle 72"/>
                <p:cNvSpPr>
                  <a:spLocks noChangeArrowheads="1"/>
                </p:cNvSpPr>
                <p:nvPr/>
              </p:nvSpPr>
              <p:spPr bwMode="auto">
                <a:xfrm>
                  <a:off x="303" y="1672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08" name="Rectangle 73"/>
                <p:cNvSpPr>
                  <a:spLocks noChangeArrowheads="1"/>
                </p:cNvSpPr>
                <p:nvPr/>
              </p:nvSpPr>
              <p:spPr bwMode="auto">
                <a:xfrm>
                  <a:off x="341" y="1672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09" name="Rectangle 74"/>
                <p:cNvSpPr>
                  <a:spLocks noChangeArrowheads="1"/>
                </p:cNvSpPr>
                <p:nvPr/>
              </p:nvSpPr>
              <p:spPr bwMode="auto">
                <a:xfrm>
                  <a:off x="376" y="1672"/>
                  <a:ext cx="1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LFR</a:t>
                  </a:r>
                  <a:endParaRPr lang="en-US"/>
                </a:p>
              </p:txBody>
            </p:sp>
            <p:sp>
              <p:nvSpPr>
                <p:cNvPr id="110" name="Rectangle 75"/>
                <p:cNvSpPr>
                  <a:spLocks noChangeArrowheads="1"/>
                </p:cNvSpPr>
                <p:nvPr/>
              </p:nvSpPr>
              <p:spPr bwMode="auto">
                <a:xfrm>
                  <a:off x="582" y="1317"/>
                  <a:ext cx="377" cy="520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1" name="Rectangle 76"/>
                <p:cNvSpPr>
                  <a:spLocks noChangeArrowheads="1"/>
                </p:cNvSpPr>
                <p:nvPr/>
              </p:nvSpPr>
              <p:spPr bwMode="auto">
                <a:xfrm>
                  <a:off x="582" y="1317"/>
                  <a:ext cx="377" cy="520"/>
                </a:xfrm>
                <a:prstGeom prst="rect">
                  <a:avLst/>
                </a:prstGeom>
                <a:noFill/>
                <a:ln w="1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" name="Rectangle 77"/>
                <p:cNvSpPr>
                  <a:spLocks noChangeArrowheads="1"/>
                </p:cNvSpPr>
                <p:nvPr/>
              </p:nvSpPr>
              <p:spPr bwMode="auto">
                <a:xfrm>
                  <a:off x="668" y="1407"/>
                  <a:ext cx="79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113" name="Rectangle 78"/>
                <p:cNvSpPr>
                  <a:spLocks noChangeArrowheads="1"/>
                </p:cNvSpPr>
                <p:nvPr/>
              </p:nvSpPr>
              <p:spPr bwMode="auto">
                <a:xfrm>
                  <a:off x="713" y="1407"/>
                  <a:ext cx="9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2 </a:t>
                  </a:r>
                  <a:endParaRPr lang="en-US"/>
                </a:p>
              </p:txBody>
            </p:sp>
            <p:sp>
              <p:nvSpPr>
                <p:cNvPr id="114" name="Rectangle 79"/>
                <p:cNvSpPr>
                  <a:spLocks noChangeArrowheads="1"/>
                </p:cNvSpPr>
                <p:nvPr/>
              </p:nvSpPr>
              <p:spPr bwMode="auto">
                <a:xfrm>
                  <a:off x="775" y="1407"/>
                  <a:ext cx="151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FR </a:t>
                  </a:r>
                  <a:endParaRPr lang="en-US"/>
                </a:p>
              </p:txBody>
            </p:sp>
            <p:sp>
              <p:nvSpPr>
                <p:cNvPr id="115" name="Rectangle 80"/>
                <p:cNvSpPr>
                  <a:spLocks noChangeArrowheads="1"/>
                </p:cNvSpPr>
                <p:nvPr/>
              </p:nvSpPr>
              <p:spPr bwMode="auto">
                <a:xfrm>
                  <a:off x="668" y="1504"/>
                  <a:ext cx="23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Water</a:t>
                  </a:r>
                  <a:endParaRPr lang="en-US"/>
                </a:p>
              </p:txBody>
            </p:sp>
            <p:sp>
              <p:nvSpPr>
                <p:cNvPr id="116" name="Rectangle 81"/>
                <p:cNvSpPr>
                  <a:spLocks noChangeArrowheads="1"/>
                </p:cNvSpPr>
                <p:nvPr/>
              </p:nvSpPr>
              <p:spPr bwMode="auto">
                <a:xfrm>
                  <a:off x="599" y="1669"/>
                  <a:ext cx="13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OL</a:t>
                  </a:r>
                  <a:endParaRPr lang="en-US"/>
                </a:p>
              </p:txBody>
            </p:sp>
            <p:sp>
              <p:nvSpPr>
                <p:cNvPr id="117" name="Rectangle 82"/>
                <p:cNvSpPr>
                  <a:spLocks noChangeArrowheads="1"/>
                </p:cNvSpPr>
                <p:nvPr/>
              </p:nvSpPr>
              <p:spPr bwMode="auto">
                <a:xfrm>
                  <a:off x="689" y="1669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18" name="Rectangle 83"/>
                <p:cNvSpPr>
                  <a:spLocks noChangeArrowheads="1"/>
                </p:cNvSpPr>
                <p:nvPr/>
              </p:nvSpPr>
              <p:spPr bwMode="auto">
                <a:xfrm>
                  <a:off x="723" y="1669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19" name="Rectangle 84"/>
                <p:cNvSpPr>
                  <a:spLocks noChangeArrowheads="1"/>
                </p:cNvSpPr>
                <p:nvPr/>
              </p:nvSpPr>
              <p:spPr bwMode="auto">
                <a:xfrm>
                  <a:off x="758" y="1669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20" name="Rectangle 85"/>
                <p:cNvSpPr>
                  <a:spLocks noChangeArrowheads="1"/>
                </p:cNvSpPr>
                <p:nvPr/>
              </p:nvSpPr>
              <p:spPr bwMode="auto">
                <a:xfrm>
                  <a:off x="796" y="1669"/>
                  <a:ext cx="200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WFR</a:t>
                  </a:r>
                  <a:endParaRPr lang="en-US"/>
                </a:p>
              </p:txBody>
            </p:sp>
            <p:sp>
              <p:nvSpPr>
                <p:cNvPr id="121" name="Freeform 86"/>
                <p:cNvSpPr>
                  <a:spLocks/>
                </p:cNvSpPr>
                <p:nvPr/>
              </p:nvSpPr>
              <p:spPr bwMode="auto">
                <a:xfrm>
                  <a:off x="340" y="1839"/>
                  <a:ext cx="228" cy="323"/>
                </a:xfrm>
                <a:custGeom>
                  <a:avLst/>
                  <a:gdLst>
                    <a:gd name="T0" fmla="*/ 0 w 228"/>
                    <a:gd name="T1" fmla="*/ 0 h 323"/>
                    <a:gd name="T2" fmla="*/ 0 w 228"/>
                    <a:gd name="T3" fmla="*/ 171 h 323"/>
                    <a:gd name="T4" fmla="*/ 228 w 228"/>
                    <a:gd name="T5" fmla="*/ 171 h 323"/>
                    <a:gd name="T6" fmla="*/ 228 w 228"/>
                    <a:gd name="T7" fmla="*/ 323 h 3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8" h="323">
                      <a:moveTo>
                        <a:pt x="0" y="0"/>
                      </a:moveTo>
                      <a:lnTo>
                        <a:pt x="0" y="171"/>
                      </a:lnTo>
                      <a:lnTo>
                        <a:pt x="228" y="171"/>
                      </a:lnTo>
                      <a:lnTo>
                        <a:pt x="228" y="323"/>
                      </a:lnTo>
                    </a:path>
                  </a:pathLst>
                </a:custGeom>
                <a:noFill/>
                <a:ln w="1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2" name="Freeform 87"/>
                <p:cNvSpPr>
                  <a:spLocks/>
                </p:cNvSpPr>
                <p:nvPr/>
              </p:nvSpPr>
              <p:spPr bwMode="auto">
                <a:xfrm>
                  <a:off x="494" y="1837"/>
                  <a:ext cx="298" cy="173"/>
                </a:xfrm>
                <a:custGeom>
                  <a:avLst/>
                  <a:gdLst>
                    <a:gd name="T0" fmla="*/ 298 w 298"/>
                    <a:gd name="T1" fmla="*/ 0 h 173"/>
                    <a:gd name="T2" fmla="*/ 298 w 298"/>
                    <a:gd name="T3" fmla="*/ 173 h 173"/>
                    <a:gd name="T4" fmla="*/ 0 w 298"/>
                    <a:gd name="T5" fmla="*/ 173 h 17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98" h="173">
                      <a:moveTo>
                        <a:pt x="298" y="0"/>
                      </a:moveTo>
                      <a:lnTo>
                        <a:pt x="298" y="173"/>
                      </a:lnTo>
                      <a:lnTo>
                        <a:pt x="0" y="173"/>
                      </a:lnTo>
                    </a:path>
                  </a:pathLst>
                </a:custGeom>
                <a:noFill/>
                <a:ln w="1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" name="Rectangle 88"/>
                <p:cNvSpPr>
                  <a:spLocks noChangeArrowheads="1"/>
                </p:cNvSpPr>
                <p:nvPr/>
              </p:nvSpPr>
              <p:spPr bwMode="auto">
                <a:xfrm>
                  <a:off x="1053" y="1317"/>
                  <a:ext cx="377" cy="520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" name="Rectangle 89"/>
                <p:cNvSpPr>
                  <a:spLocks noChangeArrowheads="1"/>
                </p:cNvSpPr>
                <p:nvPr/>
              </p:nvSpPr>
              <p:spPr bwMode="auto">
                <a:xfrm>
                  <a:off x="1053" y="1317"/>
                  <a:ext cx="377" cy="520"/>
                </a:xfrm>
                <a:prstGeom prst="rect">
                  <a:avLst/>
                </a:prstGeom>
                <a:noFill/>
                <a:ln w="1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" name="Rectangle 90"/>
                <p:cNvSpPr>
                  <a:spLocks noChangeArrowheads="1"/>
                </p:cNvSpPr>
                <p:nvPr/>
              </p:nvSpPr>
              <p:spPr bwMode="auto">
                <a:xfrm>
                  <a:off x="1136" y="1407"/>
                  <a:ext cx="79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126" name="Rectangle 91"/>
                <p:cNvSpPr>
                  <a:spLocks noChangeArrowheads="1"/>
                </p:cNvSpPr>
                <p:nvPr/>
              </p:nvSpPr>
              <p:spPr bwMode="auto">
                <a:xfrm>
                  <a:off x="1181" y="1407"/>
                  <a:ext cx="9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2 </a:t>
                  </a:r>
                  <a:endParaRPr lang="en-US"/>
                </a:p>
              </p:txBody>
            </p:sp>
            <p:sp>
              <p:nvSpPr>
                <p:cNvPr id="127" name="Rectangle 92"/>
                <p:cNvSpPr>
                  <a:spLocks noChangeArrowheads="1"/>
                </p:cNvSpPr>
                <p:nvPr/>
              </p:nvSpPr>
              <p:spPr bwMode="auto">
                <a:xfrm>
                  <a:off x="1243" y="1407"/>
                  <a:ext cx="158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RR </a:t>
                  </a:r>
                  <a:endParaRPr lang="en-US"/>
                </a:p>
              </p:txBody>
            </p:sp>
            <p:sp>
              <p:nvSpPr>
                <p:cNvPr id="128" name="Rectangle 93"/>
                <p:cNvSpPr>
                  <a:spLocks noChangeArrowheads="1"/>
                </p:cNvSpPr>
                <p:nvPr/>
              </p:nvSpPr>
              <p:spPr bwMode="auto">
                <a:xfrm>
                  <a:off x="1154" y="1497"/>
                  <a:ext cx="207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Land</a:t>
                  </a:r>
                  <a:endParaRPr lang="en-US"/>
                </a:p>
              </p:txBody>
            </p:sp>
            <p:sp>
              <p:nvSpPr>
                <p:cNvPr id="129" name="Rectangle 94"/>
                <p:cNvSpPr>
                  <a:spLocks noChangeArrowheads="1"/>
                </p:cNvSpPr>
                <p:nvPr/>
              </p:nvSpPr>
              <p:spPr bwMode="auto">
                <a:xfrm>
                  <a:off x="1078" y="1669"/>
                  <a:ext cx="13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OL</a:t>
                  </a:r>
                  <a:endParaRPr lang="en-US"/>
                </a:p>
              </p:txBody>
            </p:sp>
            <p:sp>
              <p:nvSpPr>
                <p:cNvPr id="130" name="Rectangle 95"/>
                <p:cNvSpPr>
                  <a:spLocks noChangeArrowheads="1"/>
                </p:cNvSpPr>
                <p:nvPr/>
              </p:nvSpPr>
              <p:spPr bwMode="auto">
                <a:xfrm>
                  <a:off x="1167" y="1669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31" name="Rectangle 96"/>
                <p:cNvSpPr>
                  <a:spLocks noChangeArrowheads="1"/>
                </p:cNvSpPr>
                <p:nvPr/>
              </p:nvSpPr>
              <p:spPr bwMode="auto">
                <a:xfrm>
                  <a:off x="1202" y="1669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32" name="Rectangle 97"/>
                <p:cNvSpPr>
                  <a:spLocks noChangeArrowheads="1"/>
                </p:cNvSpPr>
                <p:nvPr/>
              </p:nvSpPr>
              <p:spPr bwMode="auto">
                <a:xfrm>
                  <a:off x="1240" y="1669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33" name="Rectangle 98"/>
                <p:cNvSpPr>
                  <a:spLocks noChangeArrowheads="1"/>
                </p:cNvSpPr>
                <p:nvPr/>
              </p:nvSpPr>
              <p:spPr bwMode="auto">
                <a:xfrm>
                  <a:off x="1274" y="1669"/>
                  <a:ext cx="182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LRR</a:t>
                  </a:r>
                  <a:endParaRPr lang="en-US"/>
                </a:p>
              </p:txBody>
            </p:sp>
            <p:sp>
              <p:nvSpPr>
                <p:cNvPr id="134" name="Rectangle 99"/>
                <p:cNvSpPr>
                  <a:spLocks noChangeArrowheads="1"/>
                </p:cNvSpPr>
                <p:nvPr/>
              </p:nvSpPr>
              <p:spPr bwMode="auto">
                <a:xfrm>
                  <a:off x="1476" y="1317"/>
                  <a:ext cx="378" cy="520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5" name="Rectangle 100"/>
                <p:cNvSpPr>
                  <a:spLocks noChangeArrowheads="1"/>
                </p:cNvSpPr>
                <p:nvPr/>
              </p:nvSpPr>
              <p:spPr bwMode="auto">
                <a:xfrm>
                  <a:off x="1476" y="1317"/>
                  <a:ext cx="378" cy="520"/>
                </a:xfrm>
                <a:prstGeom prst="rect">
                  <a:avLst/>
                </a:prstGeom>
                <a:noFill/>
                <a:ln w="1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6" name="Rectangle 101"/>
                <p:cNvSpPr>
                  <a:spLocks noChangeArrowheads="1"/>
                </p:cNvSpPr>
                <p:nvPr/>
              </p:nvSpPr>
              <p:spPr bwMode="auto">
                <a:xfrm>
                  <a:off x="1560" y="1401"/>
                  <a:ext cx="79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137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05" y="1401"/>
                  <a:ext cx="9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2 </a:t>
                  </a:r>
                  <a:endParaRPr lang="en-US"/>
                </a:p>
              </p:txBody>
            </p:sp>
            <p:sp>
              <p:nvSpPr>
                <p:cNvPr id="138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63" y="1401"/>
                  <a:ext cx="158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RR </a:t>
                  </a:r>
                  <a:endParaRPr lang="en-US"/>
                </a:p>
              </p:txBody>
            </p:sp>
            <p:sp>
              <p:nvSpPr>
                <p:cNvPr id="139" name="Rectangle 104"/>
                <p:cNvSpPr>
                  <a:spLocks noChangeArrowheads="1"/>
                </p:cNvSpPr>
                <p:nvPr/>
              </p:nvSpPr>
              <p:spPr bwMode="auto">
                <a:xfrm>
                  <a:off x="1563" y="1490"/>
                  <a:ext cx="23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Water</a:t>
                  </a:r>
                  <a:endParaRPr lang="en-US"/>
                </a:p>
              </p:txBody>
            </p:sp>
            <p:sp>
              <p:nvSpPr>
                <p:cNvPr id="140" name="Rectangle 105"/>
                <p:cNvSpPr>
                  <a:spLocks noChangeArrowheads="1"/>
                </p:cNvSpPr>
                <p:nvPr/>
              </p:nvSpPr>
              <p:spPr bwMode="auto">
                <a:xfrm>
                  <a:off x="1491" y="1676"/>
                  <a:ext cx="13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OL</a:t>
                  </a:r>
                  <a:endParaRPr lang="en-US"/>
                </a:p>
              </p:txBody>
            </p:sp>
            <p:sp>
              <p:nvSpPr>
                <p:cNvPr id="14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581" y="1676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42" name="Rectangle 107"/>
                <p:cNvSpPr>
                  <a:spLocks noChangeArrowheads="1"/>
                </p:cNvSpPr>
                <p:nvPr/>
              </p:nvSpPr>
              <p:spPr bwMode="auto">
                <a:xfrm>
                  <a:off x="1615" y="1676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43" name="Rectangle 108"/>
                <p:cNvSpPr>
                  <a:spLocks noChangeArrowheads="1"/>
                </p:cNvSpPr>
                <p:nvPr/>
              </p:nvSpPr>
              <p:spPr bwMode="auto">
                <a:xfrm>
                  <a:off x="1649" y="1676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44" name="Rectangle 109"/>
                <p:cNvSpPr>
                  <a:spLocks noChangeArrowheads="1"/>
                </p:cNvSpPr>
                <p:nvPr/>
              </p:nvSpPr>
              <p:spPr bwMode="auto">
                <a:xfrm>
                  <a:off x="1687" y="1676"/>
                  <a:ext cx="207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WRR</a:t>
                  </a:r>
                  <a:endParaRPr lang="en-US"/>
                </a:p>
              </p:txBody>
            </p:sp>
            <p:sp>
              <p:nvSpPr>
                <p:cNvPr id="145" name="Freeform 110"/>
                <p:cNvSpPr>
                  <a:spLocks/>
                </p:cNvSpPr>
                <p:nvPr/>
              </p:nvSpPr>
              <p:spPr bwMode="auto">
                <a:xfrm>
                  <a:off x="1242" y="1837"/>
                  <a:ext cx="234" cy="325"/>
                </a:xfrm>
                <a:custGeom>
                  <a:avLst/>
                  <a:gdLst>
                    <a:gd name="T0" fmla="*/ 0 w 234"/>
                    <a:gd name="T1" fmla="*/ 0 h 325"/>
                    <a:gd name="T2" fmla="*/ 0 w 234"/>
                    <a:gd name="T3" fmla="*/ 176 h 325"/>
                    <a:gd name="T4" fmla="*/ 234 w 234"/>
                    <a:gd name="T5" fmla="*/ 176 h 325"/>
                    <a:gd name="T6" fmla="*/ 234 w 234"/>
                    <a:gd name="T7" fmla="*/ 325 h 3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4" h="325">
                      <a:moveTo>
                        <a:pt x="0" y="0"/>
                      </a:moveTo>
                      <a:lnTo>
                        <a:pt x="0" y="176"/>
                      </a:lnTo>
                      <a:lnTo>
                        <a:pt x="234" y="176"/>
                      </a:lnTo>
                      <a:lnTo>
                        <a:pt x="234" y="325"/>
                      </a:lnTo>
                    </a:path>
                  </a:pathLst>
                </a:custGeom>
                <a:noFill/>
                <a:ln w="1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" name="Freeform 111"/>
                <p:cNvSpPr>
                  <a:spLocks/>
                </p:cNvSpPr>
                <p:nvPr/>
              </p:nvSpPr>
              <p:spPr bwMode="auto">
                <a:xfrm>
                  <a:off x="1436" y="1843"/>
                  <a:ext cx="223" cy="170"/>
                </a:xfrm>
                <a:custGeom>
                  <a:avLst/>
                  <a:gdLst>
                    <a:gd name="T0" fmla="*/ 223 w 223"/>
                    <a:gd name="T1" fmla="*/ 0 h 170"/>
                    <a:gd name="T2" fmla="*/ 223 w 223"/>
                    <a:gd name="T3" fmla="*/ 170 h 170"/>
                    <a:gd name="T4" fmla="*/ 0 w 223"/>
                    <a:gd name="T5" fmla="*/ 170 h 17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" h="170">
                      <a:moveTo>
                        <a:pt x="223" y="0"/>
                      </a:moveTo>
                      <a:lnTo>
                        <a:pt x="223" y="170"/>
                      </a:lnTo>
                      <a:lnTo>
                        <a:pt x="0" y="170"/>
                      </a:lnTo>
                    </a:path>
                  </a:pathLst>
                </a:custGeom>
                <a:noFill/>
                <a:ln w="1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7" name="Rectangle 112"/>
                <p:cNvSpPr>
                  <a:spLocks noChangeArrowheads="1"/>
                </p:cNvSpPr>
                <p:nvPr/>
              </p:nvSpPr>
              <p:spPr bwMode="auto">
                <a:xfrm>
                  <a:off x="3977" y="2162"/>
                  <a:ext cx="378" cy="51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8" name="Rectangle 113"/>
                <p:cNvSpPr>
                  <a:spLocks noChangeArrowheads="1"/>
                </p:cNvSpPr>
                <p:nvPr/>
              </p:nvSpPr>
              <p:spPr bwMode="auto">
                <a:xfrm>
                  <a:off x="3977" y="2162"/>
                  <a:ext cx="378" cy="519"/>
                </a:xfrm>
                <a:prstGeom prst="rect">
                  <a:avLst/>
                </a:prstGeom>
                <a:noFill/>
                <a:ln w="1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9" name="Rectangle 114"/>
                <p:cNvSpPr>
                  <a:spLocks noChangeArrowheads="1"/>
                </p:cNvSpPr>
                <p:nvPr/>
              </p:nvSpPr>
              <p:spPr bwMode="auto">
                <a:xfrm>
                  <a:off x="4118" y="2232"/>
                  <a:ext cx="96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1000" b="1">
                      <a:solidFill>
                        <a:srgbClr val="FFFFFF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150" name="Rectangle 115"/>
                <p:cNvSpPr>
                  <a:spLocks noChangeArrowheads="1"/>
                </p:cNvSpPr>
                <p:nvPr/>
              </p:nvSpPr>
              <p:spPr bwMode="auto">
                <a:xfrm>
                  <a:off x="4169" y="2232"/>
                  <a:ext cx="114" cy="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1000" b="1">
                      <a:solidFill>
                        <a:srgbClr val="FFFFFF"/>
                      </a:solidFill>
                      <a:latin typeface="Arial" pitchFamily="34" charset="0"/>
                    </a:rPr>
                    <a:t>1 </a:t>
                  </a:r>
                  <a:endParaRPr lang="en-US"/>
                </a:p>
              </p:txBody>
            </p:sp>
            <p:sp>
              <p:nvSpPr>
                <p:cNvPr id="151" name="Rectangle 116"/>
                <p:cNvSpPr>
                  <a:spLocks noChangeArrowheads="1"/>
                </p:cNvSpPr>
                <p:nvPr/>
              </p:nvSpPr>
              <p:spPr bwMode="auto">
                <a:xfrm>
                  <a:off x="4004" y="2532"/>
                  <a:ext cx="127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SL</a:t>
                  </a:r>
                  <a:endParaRPr lang="en-US"/>
                </a:p>
              </p:txBody>
            </p:sp>
            <p:sp>
              <p:nvSpPr>
                <p:cNvPr id="152" name="Rectangle 117"/>
                <p:cNvSpPr>
                  <a:spLocks noChangeArrowheads="1"/>
                </p:cNvSpPr>
                <p:nvPr/>
              </p:nvSpPr>
              <p:spPr bwMode="auto">
                <a:xfrm>
                  <a:off x="4087" y="2532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53" name="Rectangle 118"/>
                <p:cNvSpPr>
                  <a:spLocks noChangeArrowheads="1"/>
                </p:cNvSpPr>
                <p:nvPr/>
              </p:nvSpPr>
              <p:spPr bwMode="auto">
                <a:xfrm>
                  <a:off x="4124" y="2532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54" name="Rectangle 119"/>
                <p:cNvSpPr>
                  <a:spLocks noChangeArrowheads="1"/>
                </p:cNvSpPr>
                <p:nvPr/>
              </p:nvSpPr>
              <p:spPr bwMode="auto">
                <a:xfrm>
                  <a:off x="4159" y="2532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55" name="Rectangle 120"/>
                <p:cNvSpPr>
                  <a:spLocks noChangeArrowheads="1"/>
                </p:cNvSpPr>
                <p:nvPr/>
              </p:nvSpPr>
              <p:spPr bwMode="auto">
                <a:xfrm>
                  <a:off x="4193" y="2532"/>
                  <a:ext cx="182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 dirty="0">
                      <a:solidFill>
                        <a:srgbClr val="FFFFFF"/>
                      </a:solidFill>
                      <a:latin typeface="Arial" pitchFamily="34" charset="0"/>
                    </a:rPr>
                    <a:t>RBT</a:t>
                  </a:r>
                  <a:endParaRPr lang="en-US" dirty="0"/>
                </a:p>
              </p:txBody>
            </p:sp>
            <p:sp>
              <p:nvSpPr>
                <p:cNvPr id="156" name="Rectangle 121"/>
                <p:cNvSpPr>
                  <a:spLocks noChangeArrowheads="1"/>
                </p:cNvSpPr>
                <p:nvPr/>
              </p:nvSpPr>
              <p:spPr bwMode="auto">
                <a:xfrm>
                  <a:off x="3769" y="1317"/>
                  <a:ext cx="377" cy="520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" name="Rectangle 122"/>
                <p:cNvSpPr>
                  <a:spLocks noChangeArrowheads="1"/>
                </p:cNvSpPr>
                <p:nvPr/>
              </p:nvSpPr>
              <p:spPr bwMode="auto">
                <a:xfrm>
                  <a:off x="3769" y="1317"/>
                  <a:ext cx="377" cy="520"/>
                </a:xfrm>
                <a:prstGeom prst="rect">
                  <a:avLst/>
                </a:prstGeom>
                <a:noFill/>
                <a:ln w="1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" name="Rectangle 123"/>
                <p:cNvSpPr>
                  <a:spLocks noChangeArrowheads="1"/>
                </p:cNvSpPr>
                <p:nvPr/>
              </p:nvSpPr>
              <p:spPr bwMode="auto">
                <a:xfrm>
                  <a:off x="3818" y="1397"/>
                  <a:ext cx="79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159" name="Rectangle 124"/>
                <p:cNvSpPr>
                  <a:spLocks noChangeArrowheads="1"/>
                </p:cNvSpPr>
                <p:nvPr/>
              </p:nvSpPr>
              <p:spPr bwMode="auto">
                <a:xfrm>
                  <a:off x="3863" y="1397"/>
                  <a:ext cx="9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2 </a:t>
                  </a:r>
                  <a:endParaRPr lang="en-US"/>
                </a:p>
              </p:txBody>
            </p:sp>
            <p:sp>
              <p:nvSpPr>
                <p:cNvPr id="160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21" y="1397"/>
                  <a:ext cx="207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Land</a:t>
                  </a:r>
                  <a:endParaRPr lang="en-US"/>
                </a:p>
              </p:txBody>
            </p:sp>
            <p:sp>
              <p:nvSpPr>
                <p:cNvPr id="161" name="Rectangle 126"/>
                <p:cNvSpPr>
                  <a:spLocks noChangeArrowheads="1"/>
                </p:cNvSpPr>
                <p:nvPr/>
              </p:nvSpPr>
              <p:spPr bwMode="auto">
                <a:xfrm>
                  <a:off x="3801" y="1676"/>
                  <a:ext cx="127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SL</a:t>
                  </a:r>
                  <a:endParaRPr lang="en-US"/>
                </a:p>
              </p:txBody>
            </p:sp>
            <p:sp>
              <p:nvSpPr>
                <p:cNvPr id="162" name="Rectangle 127"/>
                <p:cNvSpPr>
                  <a:spLocks noChangeArrowheads="1"/>
                </p:cNvSpPr>
                <p:nvPr/>
              </p:nvSpPr>
              <p:spPr bwMode="auto">
                <a:xfrm>
                  <a:off x="3883" y="1676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63" name="Rectangle 128"/>
                <p:cNvSpPr>
                  <a:spLocks noChangeArrowheads="1"/>
                </p:cNvSpPr>
                <p:nvPr/>
              </p:nvSpPr>
              <p:spPr bwMode="auto">
                <a:xfrm>
                  <a:off x="3921" y="1676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64" name="Rectangle 129"/>
                <p:cNvSpPr>
                  <a:spLocks noChangeArrowheads="1"/>
                </p:cNvSpPr>
                <p:nvPr/>
              </p:nvSpPr>
              <p:spPr bwMode="auto">
                <a:xfrm>
                  <a:off x="3956" y="1676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65" name="Rectangle 130"/>
                <p:cNvSpPr>
                  <a:spLocks noChangeArrowheads="1"/>
                </p:cNvSpPr>
                <p:nvPr/>
              </p:nvSpPr>
              <p:spPr bwMode="auto">
                <a:xfrm>
                  <a:off x="3990" y="1676"/>
                  <a:ext cx="172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LST</a:t>
                  </a:r>
                  <a:endParaRPr lang="en-US"/>
                </a:p>
              </p:txBody>
            </p:sp>
            <p:sp>
              <p:nvSpPr>
                <p:cNvPr id="166" name="Rectangle 131"/>
                <p:cNvSpPr>
                  <a:spLocks noChangeArrowheads="1"/>
                </p:cNvSpPr>
                <p:nvPr/>
              </p:nvSpPr>
              <p:spPr bwMode="auto">
                <a:xfrm>
                  <a:off x="4186" y="1317"/>
                  <a:ext cx="377" cy="520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" name="Rectangle 133"/>
                <p:cNvSpPr>
                  <a:spLocks noChangeArrowheads="1"/>
                </p:cNvSpPr>
                <p:nvPr/>
              </p:nvSpPr>
              <p:spPr bwMode="auto">
                <a:xfrm>
                  <a:off x="4217" y="1397"/>
                  <a:ext cx="79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168" name="Rectangle 134"/>
                <p:cNvSpPr>
                  <a:spLocks noChangeArrowheads="1"/>
                </p:cNvSpPr>
                <p:nvPr/>
              </p:nvSpPr>
              <p:spPr bwMode="auto">
                <a:xfrm>
                  <a:off x="4262" y="1397"/>
                  <a:ext cx="9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2 </a:t>
                  </a:r>
                  <a:endParaRPr lang="en-US"/>
                </a:p>
              </p:txBody>
            </p:sp>
            <p:sp>
              <p:nvSpPr>
                <p:cNvPr id="169" name="Rectangle 135"/>
                <p:cNvSpPr>
                  <a:spLocks noChangeArrowheads="1"/>
                </p:cNvSpPr>
                <p:nvPr/>
              </p:nvSpPr>
              <p:spPr bwMode="auto">
                <a:xfrm>
                  <a:off x="4324" y="1397"/>
                  <a:ext cx="23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Water</a:t>
                  </a:r>
                  <a:endParaRPr lang="en-US"/>
                </a:p>
              </p:txBody>
            </p:sp>
            <p:sp>
              <p:nvSpPr>
                <p:cNvPr id="170" name="Rectangle 136"/>
                <p:cNvSpPr>
                  <a:spLocks noChangeArrowheads="1"/>
                </p:cNvSpPr>
                <p:nvPr/>
              </p:nvSpPr>
              <p:spPr bwMode="auto">
                <a:xfrm>
                  <a:off x="4207" y="1676"/>
                  <a:ext cx="127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SL</a:t>
                  </a:r>
                  <a:endParaRPr lang="en-US"/>
                </a:p>
              </p:txBody>
            </p:sp>
            <p:sp>
              <p:nvSpPr>
                <p:cNvPr id="171" name="Rectangle 137"/>
                <p:cNvSpPr>
                  <a:spLocks noChangeArrowheads="1"/>
                </p:cNvSpPr>
                <p:nvPr/>
              </p:nvSpPr>
              <p:spPr bwMode="auto">
                <a:xfrm>
                  <a:off x="4290" y="1676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72" name="Rectangle 138"/>
                <p:cNvSpPr>
                  <a:spLocks noChangeArrowheads="1"/>
                </p:cNvSpPr>
                <p:nvPr/>
              </p:nvSpPr>
              <p:spPr bwMode="auto">
                <a:xfrm>
                  <a:off x="4328" y="1676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73" name="Rectangle 139"/>
                <p:cNvSpPr>
                  <a:spLocks noChangeArrowheads="1"/>
                </p:cNvSpPr>
                <p:nvPr/>
              </p:nvSpPr>
              <p:spPr bwMode="auto">
                <a:xfrm>
                  <a:off x="4362" y="1676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74" name="Rectangle 140"/>
                <p:cNvSpPr>
                  <a:spLocks noChangeArrowheads="1"/>
                </p:cNvSpPr>
                <p:nvPr/>
              </p:nvSpPr>
              <p:spPr bwMode="auto">
                <a:xfrm>
                  <a:off x="4396" y="1676"/>
                  <a:ext cx="19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WST</a:t>
                  </a:r>
                  <a:endParaRPr lang="en-US"/>
                </a:p>
              </p:txBody>
            </p:sp>
            <p:sp>
              <p:nvSpPr>
                <p:cNvPr id="175" name="Freeform 141"/>
                <p:cNvSpPr>
                  <a:spLocks/>
                </p:cNvSpPr>
                <p:nvPr/>
              </p:nvSpPr>
              <p:spPr bwMode="auto">
                <a:xfrm>
                  <a:off x="3958" y="1837"/>
                  <a:ext cx="208" cy="325"/>
                </a:xfrm>
                <a:custGeom>
                  <a:avLst/>
                  <a:gdLst>
                    <a:gd name="T0" fmla="*/ 0 w 208"/>
                    <a:gd name="T1" fmla="*/ 0 h 325"/>
                    <a:gd name="T2" fmla="*/ 0 w 208"/>
                    <a:gd name="T3" fmla="*/ 169 h 325"/>
                    <a:gd name="T4" fmla="*/ 208 w 208"/>
                    <a:gd name="T5" fmla="*/ 169 h 325"/>
                    <a:gd name="T6" fmla="*/ 208 w 208"/>
                    <a:gd name="T7" fmla="*/ 325 h 3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8" h="325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208" y="169"/>
                      </a:lnTo>
                      <a:lnTo>
                        <a:pt x="208" y="325"/>
                      </a:lnTo>
                    </a:path>
                  </a:pathLst>
                </a:custGeom>
                <a:noFill/>
                <a:ln w="1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" name="Freeform 142"/>
                <p:cNvSpPr>
                  <a:spLocks/>
                </p:cNvSpPr>
                <p:nvPr/>
              </p:nvSpPr>
              <p:spPr bwMode="auto">
                <a:xfrm>
                  <a:off x="3991" y="1837"/>
                  <a:ext cx="383" cy="169"/>
                </a:xfrm>
                <a:custGeom>
                  <a:avLst/>
                  <a:gdLst>
                    <a:gd name="T0" fmla="*/ 383 w 383"/>
                    <a:gd name="T1" fmla="*/ 0 h 169"/>
                    <a:gd name="T2" fmla="*/ 383 w 383"/>
                    <a:gd name="T3" fmla="*/ 169 h 169"/>
                    <a:gd name="T4" fmla="*/ 0 w 383"/>
                    <a:gd name="T5" fmla="*/ 169 h 16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3" h="169">
                      <a:moveTo>
                        <a:pt x="383" y="0"/>
                      </a:moveTo>
                      <a:lnTo>
                        <a:pt x="383" y="169"/>
                      </a:lnTo>
                      <a:lnTo>
                        <a:pt x="0" y="169"/>
                      </a:lnTo>
                    </a:path>
                  </a:pathLst>
                </a:custGeom>
                <a:noFill/>
                <a:ln w="1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4713" y="1397"/>
                  <a:ext cx="79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1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4758" y="1397"/>
                  <a:ext cx="9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2 </a:t>
                  </a:r>
                  <a:endParaRPr lang="en-US"/>
                </a:p>
              </p:txBody>
            </p:sp>
            <p:sp>
              <p:nvSpPr>
                <p:cNvPr id="1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4820" y="1397"/>
                  <a:ext cx="207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Land</a:t>
                  </a:r>
                  <a:endParaRPr lang="en-US"/>
                </a:p>
              </p:txBody>
            </p:sp>
            <p:sp>
              <p:nvSpPr>
                <p:cNvPr id="1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4689" y="1683"/>
                  <a:ext cx="13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SR</a:t>
                  </a:r>
                  <a:endParaRPr lang="en-US"/>
                </a:p>
              </p:txBody>
            </p:sp>
            <p:sp>
              <p:nvSpPr>
                <p:cNvPr id="1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4778" y="1683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4816" y="1683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4851" y="1683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4885" y="1683"/>
                  <a:ext cx="182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LAN</a:t>
                  </a:r>
                  <a:endParaRPr lang="en-US"/>
                </a:p>
              </p:txBody>
            </p:sp>
            <p:sp>
              <p:nvSpPr>
                <p:cNvPr id="185" name="Rectangle 155"/>
                <p:cNvSpPr>
                  <a:spLocks noChangeArrowheads="1"/>
                </p:cNvSpPr>
                <p:nvPr/>
              </p:nvSpPr>
              <p:spPr bwMode="auto">
                <a:xfrm>
                  <a:off x="5088" y="1407"/>
                  <a:ext cx="79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186" name="Rectangle 156"/>
                <p:cNvSpPr>
                  <a:spLocks noChangeArrowheads="1"/>
                </p:cNvSpPr>
                <p:nvPr/>
              </p:nvSpPr>
              <p:spPr bwMode="auto">
                <a:xfrm>
                  <a:off x="5133" y="1407"/>
                  <a:ext cx="9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2 </a:t>
                  </a:r>
                  <a:endParaRPr lang="en-US"/>
                </a:p>
              </p:txBody>
            </p:sp>
            <p:sp>
              <p:nvSpPr>
                <p:cNvPr id="187" name="Rectangle 158"/>
                <p:cNvSpPr>
                  <a:spLocks noChangeArrowheads="1"/>
                </p:cNvSpPr>
                <p:nvPr/>
              </p:nvSpPr>
              <p:spPr bwMode="auto">
                <a:xfrm>
                  <a:off x="5088" y="1669"/>
                  <a:ext cx="13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SR</a:t>
                  </a:r>
                  <a:endParaRPr lang="en-US"/>
                </a:p>
              </p:txBody>
            </p:sp>
            <p:sp>
              <p:nvSpPr>
                <p:cNvPr id="188" name="Rectangle 159"/>
                <p:cNvSpPr>
                  <a:spLocks noChangeArrowheads="1"/>
                </p:cNvSpPr>
                <p:nvPr/>
              </p:nvSpPr>
              <p:spPr bwMode="auto">
                <a:xfrm>
                  <a:off x="5178" y="1669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89" name="Rectangle 160"/>
                <p:cNvSpPr>
                  <a:spLocks noChangeArrowheads="1"/>
                </p:cNvSpPr>
                <p:nvPr/>
              </p:nvSpPr>
              <p:spPr bwMode="auto">
                <a:xfrm>
                  <a:off x="5212" y="1669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90" name="Rectangle 161"/>
                <p:cNvSpPr>
                  <a:spLocks noChangeArrowheads="1"/>
                </p:cNvSpPr>
                <p:nvPr/>
              </p:nvSpPr>
              <p:spPr bwMode="auto">
                <a:xfrm>
                  <a:off x="5247" y="1669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91" name="Rectangle 163"/>
                <p:cNvSpPr>
                  <a:spLocks noChangeArrowheads="1"/>
                </p:cNvSpPr>
                <p:nvPr/>
              </p:nvSpPr>
              <p:spPr bwMode="auto">
                <a:xfrm>
                  <a:off x="2416" y="1317"/>
                  <a:ext cx="377" cy="520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" name="Rectangle 164"/>
                <p:cNvSpPr>
                  <a:spLocks noChangeArrowheads="1"/>
                </p:cNvSpPr>
                <p:nvPr/>
              </p:nvSpPr>
              <p:spPr bwMode="auto">
                <a:xfrm>
                  <a:off x="2416" y="1317"/>
                  <a:ext cx="377" cy="520"/>
                </a:xfrm>
                <a:prstGeom prst="rect">
                  <a:avLst/>
                </a:prstGeom>
                <a:noFill/>
                <a:ln w="1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" name="Rectangle 165"/>
                <p:cNvSpPr>
                  <a:spLocks noChangeArrowheads="1"/>
                </p:cNvSpPr>
                <p:nvPr/>
              </p:nvSpPr>
              <p:spPr bwMode="auto">
                <a:xfrm>
                  <a:off x="2562" y="1401"/>
                  <a:ext cx="79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194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06" y="1401"/>
                  <a:ext cx="9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2 </a:t>
                  </a:r>
                  <a:endParaRPr lang="en-US"/>
                </a:p>
              </p:txBody>
            </p:sp>
            <p:sp>
              <p:nvSpPr>
                <p:cNvPr id="195" name="Rectangle 167"/>
                <p:cNvSpPr>
                  <a:spLocks noChangeArrowheads="1"/>
                </p:cNvSpPr>
                <p:nvPr/>
              </p:nvSpPr>
              <p:spPr bwMode="auto">
                <a:xfrm>
                  <a:off x="2472" y="1490"/>
                  <a:ext cx="20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 VGT</a:t>
                  </a:r>
                  <a:endParaRPr lang="en-US"/>
                </a:p>
              </p:txBody>
            </p:sp>
            <p:sp>
              <p:nvSpPr>
                <p:cNvPr id="196" name="Rectangle 168"/>
                <p:cNvSpPr>
                  <a:spLocks noChangeArrowheads="1"/>
                </p:cNvSpPr>
                <p:nvPr/>
              </p:nvSpPr>
              <p:spPr bwMode="auto">
                <a:xfrm>
                  <a:off x="2644" y="1490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197" name="Rectangle 169"/>
                <p:cNvSpPr>
                  <a:spLocks noChangeArrowheads="1"/>
                </p:cNvSpPr>
                <p:nvPr/>
              </p:nvSpPr>
              <p:spPr bwMode="auto">
                <a:xfrm>
                  <a:off x="2686" y="1490"/>
                  <a:ext cx="8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P</a:t>
                  </a:r>
                  <a:endParaRPr lang="en-US"/>
                </a:p>
              </p:txBody>
            </p:sp>
            <p:sp>
              <p:nvSpPr>
                <p:cNvPr id="198" name="Rectangle 170"/>
                <p:cNvSpPr>
                  <a:spLocks noChangeArrowheads="1"/>
                </p:cNvSpPr>
                <p:nvPr/>
              </p:nvSpPr>
              <p:spPr bwMode="auto">
                <a:xfrm>
                  <a:off x="2441" y="1676"/>
                  <a:ext cx="131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SY</a:t>
                  </a:r>
                  <a:endParaRPr lang="en-US"/>
                </a:p>
              </p:txBody>
            </p:sp>
            <p:sp>
              <p:nvSpPr>
                <p:cNvPr id="199" name="Rectangle 171"/>
                <p:cNvSpPr>
                  <a:spLocks noChangeArrowheads="1"/>
                </p:cNvSpPr>
                <p:nvPr/>
              </p:nvSpPr>
              <p:spPr bwMode="auto">
                <a:xfrm>
                  <a:off x="2527" y="1676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200" name="Rectangle 172"/>
                <p:cNvSpPr>
                  <a:spLocks noChangeArrowheads="1"/>
                </p:cNvSpPr>
                <p:nvPr/>
              </p:nvSpPr>
              <p:spPr bwMode="auto">
                <a:xfrm>
                  <a:off x="2562" y="1676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201" name="Rectangle 173"/>
                <p:cNvSpPr>
                  <a:spLocks noChangeArrowheads="1"/>
                </p:cNvSpPr>
                <p:nvPr/>
              </p:nvSpPr>
              <p:spPr bwMode="auto">
                <a:xfrm>
                  <a:off x="2596" y="1676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202" name="Rectangle 174"/>
                <p:cNvSpPr>
                  <a:spLocks noChangeArrowheads="1"/>
                </p:cNvSpPr>
                <p:nvPr/>
              </p:nvSpPr>
              <p:spPr bwMode="auto">
                <a:xfrm>
                  <a:off x="2634" y="1676"/>
                  <a:ext cx="18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VGP</a:t>
                  </a:r>
                  <a:endParaRPr lang="en-US"/>
                </a:p>
              </p:txBody>
            </p:sp>
            <p:sp>
              <p:nvSpPr>
                <p:cNvPr id="203" name="Rectangle 175"/>
                <p:cNvSpPr>
                  <a:spLocks noChangeArrowheads="1"/>
                </p:cNvSpPr>
                <p:nvPr/>
              </p:nvSpPr>
              <p:spPr bwMode="auto">
                <a:xfrm>
                  <a:off x="1986" y="1317"/>
                  <a:ext cx="378" cy="520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4" name="Rectangle 176"/>
                <p:cNvSpPr>
                  <a:spLocks noChangeArrowheads="1"/>
                </p:cNvSpPr>
                <p:nvPr/>
              </p:nvSpPr>
              <p:spPr bwMode="auto">
                <a:xfrm>
                  <a:off x="1986" y="1317"/>
                  <a:ext cx="378" cy="520"/>
                </a:xfrm>
                <a:prstGeom prst="rect">
                  <a:avLst/>
                </a:prstGeom>
                <a:noFill/>
                <a:ln w="1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" name="Rectangle 177"/>
                <p:cNvSpPr>
                  <a:spLocks noChangeArrowheads="1"/>
                </p:cNvSpPr>
                <p:nvPr/>
              </p:nvSpPr>
              <p:spPr bwMode="auto">
                <a:xfrm>
                  <a:off x="2131" y="1401"/>
                  <a:ext cx="79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206" name="Rectangle 178"/>
                <p:cNvSpPr>
                  <a:spLocks noChangeArrowheads="1"/>
                </p:cNvSpPr>
                <p:nvPr/>
              </p:nvSpPr>
              <p:spPr bwMode="auto">
                <a:xfrm>
                  <a:off x="2176" y="1401"/>
                  <a:ext cx="9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2 </a:t>
                  </a:r>
                  <a:endParaRPr lang="en-US"/>
                </a:p>
              </p:txBody>
            </p:sp>
            <p:sp>
              <p:nvSpPr>
                <p:cNvPr id="207" name="Rectangle 179"/>
                <p:cNvSpPr>
                  <a:spLocks noChangeArrowheads="1"/>
                </p:cNvSpPr>
                <p:nvPr/>
              </p:nvSpPr>
              <p:spPr bwMode="auto">
                <a:xfrm>
                  <a:off x="2090" y="1490"/>
                  <a:ext cx="20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 SYN</a:t>
                  </a:r>
                  <a:endParaRPr lang="en-US"/>
                </a:p>
              </p:txBody>
            </p:sp>
            <p:sp>
              <p:nvSpPr>
                <p:cNvPr id="208" name="Rectangle 180"/>
                <p:cNvSpPr>
                  <a:spLocks noChangeArrowheads="1"/>
                </p:cNvSpPr>
                <p:nvPr/>
              </p:nvSpPr>
              <p:spPr bwMode="auto">
                <a:xfrm>
                  <a:off x="2011" y="1676"/>
                  <a:ext cx="131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SY</a:t>
                  </a:r>
                  <a:endParaRPr lang="en-US"/>
                </a:p>
              </p:txBody>
            </p:sp>
            <p:sp>
              <p:nvSpPr>
                <p:cNvPr id="209" name="Rectangle 181"/>
                <p:cNvSpPr>
                  <a:spLocks noChangeArrowheads="1"/>
                </p:cNvSpPr>
                <p:nvPr/>
              </p:nvSpPr>
              <p:spPr bwMode="auto">
                <a:xfrm>
                  <a:off x="2097" y="1676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210" name="Rectangle 182"/>
                <p:cNvSpPr>
                  <a:spLocks noChangeArrowheads="1"/>
                </p:cNvSpPr>
                <p:nvPr/>
              </p:nvSpPr>
              <p:spPr bwMode="auto">
                <a:xfrm>
                  <a:off x="2135" y="1676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211" name="Rectangle 183"/>
                <p:cNvSpPr>
                  <a:spLocks noChangeArrowheads="1"/>
                </p:cNvSpPr>
                <p:nvPr/>
              </p:nvSpPr>
              <p:spPr bwMode="auto">
                <a:xfrm>
                  <a:off x="2169" y="1676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212" name="Rectangle 184"/>
                <p:cNvSpPr>
                  <a:spLocks noChangeArrowheads="1"/>
                </p:cNvSpPr>
                <p:nvPr/>
              </p:nvSpPr>
              <p:spPr bwMode="auto">
                <a:xfrm>
                  <a:off x="2204" y="1676"/>
                  <a:ext cx="182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 i="1">
                      <a:solidFill>
                        <a:srgbClr val="FFFFFF"/>
                      </a:solidFill>
                      <a:latin typeface="Arial" pitchFamily="34" charset="0"/>
                    </a:rPr>
                    <a:t>SYN</a:t>
                  </a:r>
                  <a:endParaRPr lang="en-US"/>
                </a:p>
              </p:txBody>
            </p:sp>
            <p:sp>
              <p:nvSpPr>
                <p:cNvPr id="213" name="Rectangle 185"/>
                <p:cNvSpPr>
                  <a:spLocks noChangeArrowheads="1"/>
                </p:cNvSpPr>
                <p:nvPr/>
              </p:nvSpPr>
              <p:spPr bwMode="auto">
                <a:xfrm>
                  <a:off x="3261" y="1317"/>
                  <a:ext cx="378" cy="520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4" name="Rectangle 186"/>
                <p:cNvSpPr>
                  <a:spLocks noChangeArrowheads="1"/>
                </p:cNvSpPr>
                <p:nvPr/>
              </p:nvSpPr>
              <p:spPr bwMode="auto">
                <a:xfrm>
                  <a:off x="3261" y="1317"/>
                  <a:ext cx="378" cy="520"/>
                </a:xfrm>
                <a:prstGeom prst="rect">
                  <a:avLst/>
                </a:prstGeom>
                <a:noFill/>
                <a:ln w="1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" name="Rectangle 187"/>
                <p:cNvSpPr>
                  <a:spLocks noChangeArrowheads="1"/>
                </p:cNvSpPr>
                <p:nvPr/>
              </p:nvSpPr>
              <p:spPr bwMode="auto">
                <a:xfrm>
                  <a:off x="3408" y="1390"/>
                  <a:ext cx="79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2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3453" y="1390"/>
                  <a:ext cx="11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2  </a:t>
                  </a:r>
                  <a:endParaRPr lang="en-US"/>
                </a:p>
              </p:txBody>
            </p:sp>
            <p:sp>
              <p:nvSpPr>
                <p:cNvPr id="217" name="Rectangle 189"/>
                <p:cNvSpPr>
                  <a:spLocks noChangeArrowheads="1"/>
                </p:cNvSpPr>
                <p:nvPr/>
              </p:nvSpPr>
              <p:spPr bwMode="auto">
                <a:xfrm>
                  <a:off x="3288" y="1480"/>
                  <a:ext cx="182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VGT</a:t>
                  </a:r>
                  <a:endParaRPr lang="en-US"/>
                </a:p>
              </p:txBody>
            </p:sp>
            <p:sp>
              <p:nvSpPr>
                <p:cNvPr id="218" name="Rectangle 190"/>
                <p:cNvSpPr>
                  <a:spLocks noChangeArrowheads="1"/>
                </p:cNvSpPr>
                <p:nvPr/>
              </p:nvSpPr>
              <p:spPr bwMode="auto">
                <a:xfrm>
                  <a:off x="3439" y="1480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219" name="Rectangle 191"/>
                <p:cNvSpPr>
                  <a:spLocks noChangeArrowheads="1"/>
                </p:cNvSpPr>
                <p:nvPr/>
              </p:nvSpPr>
              <p:spPr bwMode="auto">
                <a:xfrm>
                  <a:off x="3481" y="1480"/>
                  <a:ext cx="8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S</a:t>
                  </a:r>
                  <a:endParaRPr lang="en-US"/>
                </a:p>
              </p:txBody>
            </p:sp>
            <p:sp>
              <p:nvSpPr>
                <p:cNvPr id="220" name="Rectangle 192"/>
                <p:cNvSpPr>
                  <a:spLocks noChangeArrowheads="1"/>
                </p:cNvSpPr>
                <p:nvPr/>
              </p:nvSpPr>
              <p:spPr bwMode="auto">
                <a:xfrm>
                  <a:off x="3529" y="1480"/>
                  <a:ext cx="11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10</a:t>
                  </a:r>
                  <a:endParaRPr lang="en-US"/>
                </a:p>
              </p:txBody>
            </p:sp>
            <p:sp>
              <p:nvSpPr>
                <p:cNvPr id="221" name="Rectangle 193"/>
                <p:cNvSpPr>
                  <a:spLocks noChangeArrowheads="1"/>
                </p:cNvSpPr>
                <p:nvPr/>
              </p:nvSpPr>
              <p:spPr bwMode="auto">
                <a:xfrm>
                  <a:off x="3309" y="1679"/>
                  <a:ext cx="131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>
                      <a:solidFill>
                        <a:srgbClr val="FFFFFF"/>
                      </a:solidFill>
                      <a:latin typeface="Arial" pitchFamily="34" charset="0"/>
                    </a:rPr>
                    <a:t>SY</a:t>
                  </a:r>
                  <a:endParaRPr lang="en-US"/>
                </a:p>
              </p:txBody>
            </p:sp>
            <p:sp>
              <p:nvSpPr>
                <p:cNvPr id="222" name="Rectangle 194"/>
                <p:cNvSpPr>
                  <a:spLocks noChangeArrowheads="1"/>
                </p:cNvSpPr>
                <p:nvPr/>
              </p:nvSpPr>
              <p:spPr bwMode="auto">
                <a:xfrm>
                  <a:off x="3395" y="1679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223" name="Rectangle 195"/>
                <p:cNvSpPr>
                  <a:spLocks noChangeArrowheads="1"/>
                </p:cNvSpPr>
                <p:nvPr/>
              </p:nvSpPr>
              <p:spPr bwMode="auto">
                <a:xfrm>
                  <a:off x="3429" y="1679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>
                      <a:solidFill>
                        <a:srgbClr val="FFFFFF"/>
                      </a:solidFill>
                      <a:latin typeface="Arial" pitchFamily="34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224" name="Rectangle 196"/>
                <p:cNvSpPr>
                  <a:spLocks noChangeArrowheads="1"/>
                </p:cNvSpPr>
                <p:nvPr/>
              </p:nvSpPr>
              <p:spPr bwMode="auto">
                <a:xfrm>
                  <a:off x="3463" y="1679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225" name="Rectangle 197"/>
                <p:cNvSpPr>
                  <a:spLocks noChangeArrowheads="1"/>
                </p:cNvSpPr>
                <p:nvPr/>
              </p:nvSpPr>
              <p:spPr bwMode="auto">
                <a:xfrm>
                  <a:off x="3501" y="1679"/>
                  <a:ext cx="8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>
                      <a:solidFill>
                        <a:srgbClr val="FFFFFF"/>
                      </a:solidFill>
                      <a:latin typeface="Arial" pitchFamily="34" charset="0"/>
                    </a:rPr>
                    <a:t>V</a:t>
                  </a:r>
                  <a:endParaRPr lang="en-US"/>
                </a:p>
              </p:txBody>
            </p:sp>
            <p:sp>
              <p:nvSpPr>
                <p:cNvPr id="226" name="Rectangle 198"/>
                <p:cNvSpPr>
                  <a:spLocks noChangeArrowheads="1"/>
                </p:cNvSpPr>
                <p:nvPr/>
              </p:nvSpPr>
              <p:spPr bwMode="auto">
                <a:xfrm>
                  <a:off x="3543" y="1679"/>
                  <a:ext cx="11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800" b="1">
                      <a:solidFill>
                        <a:srgbClr val="FFFFFF"/>
                      </a:solidFill>
                      <a:latin typeface="Arial" pitchFamily="34" charset="0"/>
                    </a:rPr>
                    <a:t>10</a:t>
                  </a:r>
                  <a:endParaRPr lang="en-US"/>
                </a:p>
              </p:txBody>
            </p:sp>
            <p:sp>
              <p:nvSpPr>
                <p:cNvPr id="227" name="Rectangle 199"/>
                <p:cNvSpPr>
                  <a:spLocks noChangeArrowheads="1"/>
                </p:cNvSpPr>
                <p:nvPr/>
              </p:nvSpPr>
              <p:spPr bwMode="auto">
                <a:xfrm>
                  <a:off x="2845" y="1317"/>
                  <a:ext cx="377" cy="520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8" name="Rectangle 200"/>
                <p:cNvSpPr>
                  <a:spLocks noChangeArrowheads="1"/>
                </p:cNvSpPr>
                <p:nvPr/>
              </p:nvSpPr>
              <p:spPr bwMode="auto">
                <a:xfrm>
                  <a:off x="2845" y="1317"/>
                  <a:ext cx="377" cy="520"/>
                </a:xfrm>
                <a:prstGeom prst="rect">
                  <a:avLst/>
                </a:prstGeom>
                <a:noFill/>
                <a:ln w="1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9" name="Rectangle 201"/>
                <p:cNvSpPr>
                  <a:spLocks noChangeArrowheads="1"/>
                </p:cNvSpPr>
                <p:nvPr/>
              </p:nvSpPr>
              <p:spPr bwMode="auto">
                <a:xfrm>
                  <a:off x="2992" y="1401"/>
                  <a:ext cx="79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230" name="Rectangle 202"/>
                <p:cNvSpPr>
                  <a:spLocks noChangeArrowheads="1"/>
                </p:cNvSpPr>
                <p:nvPr/>
              </p:nvSpPr>
              <p:spPr bwMode="auto">
                <a:xfrm>
                  <a:off x="3037" y="1401"/>
                  <a:ext cx="11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2  </a:t>
                  </a:r>
                  <a:endParaRPr lang="en-US"/>
                </a:p>
              </p:txBody>
            </p:sp>
            <p:sp>
              <p:nvSpPr>
                <p:cNvPr id="231" name="Rectangle 203"/>
                <p:cNvSpPr>
                  <a:spLocks noChangeArrowheads="1"/>
                </p:cNvSpPr>
                <p:nvPr/>
              </p:nvSpPr>
              <p:spPr bwMode="auto">
                <a:xfrm>
                  <a:off x="2892" y="1490"/>
                  <a:ext cx="182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VGT</a:t>
                  </a:r>
                  <a:endParaRPr lang="en-US"/>
                </a:p>
              </p:txBody>
            </p:sp>
            <p:sp>
              <p:nvSpPr>
                <p:cNvPr id="232" name="Rectangle 204"/>
                <p:cNvSpPr>
                  <a:spLocks noChangeArrowheads="1"/>
                </p:cNvSpPr>
                <p:nvPr/>
              </p:nvSpPr>
              <p:spPr bwMode="auto">
                <a:xfrm>
                  <a:off x="3044" y="1490"/>
                  <a:ext cx="7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_</a:t>
                  </a:r>
                  <a:endParaRPr lang="en-US"/>
                </a:p>
              </p:txBody>
            </p:sp>
            <p:sp>
              <p:nvSpPr>
                <p:cNvPr id="233" name="Rectangle 205"/>
                <p:cNvSpPr>
                  <a:spLocks noChangeArrowheads="1"/>
                </p:cNvSpPr>
                <p:nvPr/>
              </p:nvSpPr>
              <p:spPr bwMode="auto">
                <a:xfrm>
                  <a:off x="3085" y="1490"/>
                  <a:ext cx="83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FFFFFF"/>
                      </a:solidFill>
                      <a:latin typeface="Arial" pitchFamily="34" charset="0"/>
                    </a:rPr>
                    <a:t>S</a:t>
                  </a:r>
                  <a:endParaRPr lang="en-US"/>
                </a:p>
              </p:txBody>
            </p:sp>
          </p:grpSp>
          <p:sp>
            <p:nvSpPr>
              <p:cNvPr id="11" name="Rectangle 207"/>
              <p:cNvSpPr>
                <a:spLocks noChangeArrowheads="1"/>
              </p:cNvSpPr>
              <p:nvPr/>
            </p:nvSpPr>
            <p:spPr bwMode="auto">
              <a:xfrm>
                <a:off x="3133" y="1490"/>
                <a:ext cx="76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900" b="1">
                    <a:solidFill>
                      <a:srgbClr val="FFFFFF"/>
                    </a:solidFill>
                    <a:latin typeface="Arial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12" name="Rectangle 208"/>
              <p:cNvSpPr>
                <a:spLocks noChangeArrowheads="1"/>
              </p:cNvSpPr>
              <p:nvPr/>
            </p:nvSpPr>
            <p:spPr bwMode="auto">
              <a:xfrm>
                <a:off x="2871" y="1676"/>
                <a:ext cx="131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800" b="1" i="1">
                    <a:solidFill>
                      <a:srgbClr val="FFFFFF"/>
                    </a:solidFill>
                    <a:latin typeface="Arial" pitchFamily="34" charset="0"/>
                  </a:rPr>
                  <a:t>SY</a:t>
                </a:r>
                <a:endParaRPr lang="en-US"/>
              </a:p>
            </p:txBody>
          </p:sp>
          <p:sp>
            <p:nvSpPr>
              <p:cNvPr id="13" name="Rectangle 209"/>
              <p:cNvSpPr>
                <a:spLocks noChangeArrowheads="1"/>
              </p:cNvSpPr>
              <p:nvPr/>
            </p:nvSpPr>
            <p:spPr bwMode="auto">
              <a:xfrm>
                <a:off x="2957" y="1676"/>
                <a:ext cx="76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800" b="1" i="1">
                    <a:solidFill>
                      <a:srgbClr val="FFFFFF"/>
                    </a:solidFill>
                    <a:latin typeface="Arial" pitchFamily="34" charset="0"/>
                  </a:rPr>
                  <a:t>_</a:t>
                </a:r>
                <a:endParaRPr lang="en-US"/>
              </a:p>
            </p:txBody>
          </p:sp>
          <p:sp>
            <p:nvSpPr>
              <p:cNvPr id="14" name="Rectangle 210"/>
              <p:cNvSpPr>
                <a:spLocks noChangeArrowheads="1"/>
              </p:cNvSpPr>
              <p:nvPr/>
            </p:nvSpPr>
            <p:spPr bwMode="auto">
              <a:xfrm>
                <a:off x="2995" y="1676"/>
                <a:ext cx="76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800" b="1" i="1">
                    <a:solidFill>
                      <a:srgbClr val="FFFFFF"/>
                    </a:solidFill>
                    <a:latin typeface="Arial" pitchFamily="34" charset="0"/>
                  </a:rPr>
                  <a:t>2</a:t>
                </a:r>
                <a:endParaRPr lang="en-US"/>
              </a:p>
            </p:txBody>
          </p:sp>
          <p:sp>
            <p:nvSpPr>
              <p:cNvPr id="15" name="Rectangle 211"/>
              <p:cNvSpPr>
                <a:spLocks noChangeArrowheads="1"/>
              </p:cNvSpPr>
              <p:nvPr/>
            </p:nvSpPr>
            <p:spPr bwMode="auto">
              <a:xfrm>
                <a:off x="3030" y="1676"/>
                <a:ext cx="76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800" b="1" i="1">
                    <a:solidFill>
                      <a:srgbClr val="FFFFFF"/>
                    </a:solidFill>
                    <a:latin typeface="Arial" pitchFamily="34" charset="0"/>
                  </a:rPr>
                  <a:t>_</a:t>
                </a:r>
                <a:endParaRPr lang="en-US"/>
              </a:p>
            </p:txBody>
          </p:sp>
          <p:sp>
            <p:nvSpPr>
              <p:cNvPr id="16" name="Rectangle 212"/>
              <p:cNvSpPr>
                <a:spLocks noChangeArrowheads="1"/>
              </p:cNvSpPr>
              <p:nvPr/>
            </p:nvSpPr>
            <p:spPr bwMode="auto">
              <a:xfrm>
                <a:off x="3064" y="1676"/>
                <a:ext cx="138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800" b="1" i="1">
                    <a:solidFill>
                      <a:srgbClr val="FFFFFF"/>
                    </a:solidFill>
                    <a:latin typeface="Arial" pitchFamily="34" charset="0"/>
                  </a:rPr>
                  <a:t>VG</a:t>
                </a:r>
                <a:endParaRPr lang="en-US"/>
              </a:p>
            </p:txBody>
          </p:sp>
          <p:sp>
            <p:nvSpPr>
              <p:cNvPr id="17" name="Rectangle 213"/>
              <p:cNvSpPr>
                <a:spLocks noChangeArrowheads="1"/>
              </p:cNvSpPr>
              <p:nvPr/>
            </p:nvSpPr>
            <p:spPr bwMode="auto">
              <a:xfrm>
                <a:off x="3157" y="1676"/>
                <a:ext cx="76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800" b="1" i="1">
                    <a:solidFill>
                      <a:srgbClr val="FFFFFF"/>
                    </a:solidFill>
                    <a:latin typeface="Arial" pitchFamily="34" charset="0"/>
                  </a:rPr>
                  <a:t>1</a:t>
                </a:r>
                <a:endParaRPr lang="en-US"/>
              </a:p>
            </p:txBody>
          </p:sp>
          <p:sp>
            <p:nvSpPr>
              <p:cNvPr id="18" name="Rectangle 214"/>
              <p:cNvSpPr>
                <a:spLocks noChangeArrowheads="1"/>
              </p:cNvSpPr>
              <p:nvPr/>
            </p:nvSpPr>
            <p:spPr bwMode="auto">
              <a:xfrm>
                <a:off x="820" y="868"/>
                <a:ext cx="35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400" b="1">
                    <a:solidFill>
                      <a:srgbClr val="333333"/>
                    </a:solidFill>
                    <a:latin typeface="Arial" pitchFamily="34" charset="0"/>
                  </a:rPr>
                  <a:t>OLCI </a:t>
                </a:r>
                <a:endParaRPr lang="en-US"/>
              </a:p>
            </p:txBody>
          </p:sp>
          <p:sp>
            <p:nvSpPr>
              <p:cNvPr id="19" name="Rectangle 215"/>
              <p:cNvSpPr>
                <a:spLocks noChangeArrowheads="1"/>
              </p:cNvSpPr>
              <p:nvPr/>
            </p:nvSpPr>
            <p:spPr bwMode="auto">
              <a:xfrm>
                <a:off x="644" y="998"/>
                <a:ext cx="68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400" b="1">
                    <a:solidFill>
                      <a:srgbClr val="333333"/>
                    </a:solidFill>
                    <a:latin typeface="Arial" pitchFamily="34" charset="0"/>
                  </a:rPr>
                  <a:t>PRODUCTS</a:t>
                </a:r>
                <a:endParaRPr lang="en-US"/>
              </a:p>
            </p:txBody>
          </p:sp>
          <p:sp>
            <p:nvSpPr>
              <p:cNvPr id="20" name="Rectangle 216"/>
              <p:cNvSpPr>
                <a:spLocks noChangeArrowheads="1"/>
              </p:cNvSpPr>
              <p:nvPr/>
            </p:nvSpPr>
            <p:spPr bwMode="auto">
              <a:xfrm>
                <a:off x="2410" y="868"/>
                <a:ext cx="35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400" b="1">
                    <a:solidFill>
                      <a:srgbClr val="333333"/>
                    </a:solidFill>
                    <a:latin typeface="Arial" pitchFamily="34" charset="0"/>
                  </a:rPr>
                  <a:t>OLCI </a:t>
                </a:r>
                <a:endParaRPr lang="en-US"/>
              </a:p>
            </p:txBody>
          </p:sp>
          <p:sp>
            <p:nvSpPr>
              <p:cNvPr id="21" name="Rectangle 217"/>
              <p:cNvSpPr>
                <a:spLocks noChangeArrowheads="1"/>
              </p:cNvSpPr>
              <p:nvPr/>
            </p:nvSpPr>
            <p:spPr bwMode="auto">
              <a:xfrm>
                <a:off x="2706" y="868"/>
                <a:ext cx="16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400" b="1">
                    <a:solidFill>
                      <a:srgbClr val="333333"/>
                    </a:solidFill>
                    <a:latin typeface="Arial" pitchFamily="34" charset="0"/>
                  </a:rPr>
                  <a:t>&amp; </a:t>
                </a:r>
                <a:endParaRPr lang="en-US"/>
              </a:p>
            </p:txBody>
          </p:sp>
          <p:sp>
            <p:nvSpPr>
              <p:cNvPr id="22" name="Rectangle 218"/>
              <p:cNvSpPr>
                <a:spLocks noChangeArrowheads="1"/>
              </p:cNvSpPr>
              <p:nvPr/>
            </p:nvSpPr>
            <p:spPr bwMode="auto">
              <a:xfrm>
                <a:off x="2816" y="868"/>
                <a:ext cx="45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400" b="1">
                    <a:solidFill>
                      <a:srgbClr val="333333"/>
                    </a:solidFill>
                    <a:latin typeface="Arial" pitchFamily="34" charset="0"/>
                  </a:rPr>
                  <a:t>SLSTR </a:t>
                </a:r>
                <a:endParaRPr lang="en-US"/>
              </a:p>
            </p:txBody>
          </p:sp>
          <p:sp>
            <p:nvSpPr>
              <p:cNvPr id="23" name="Rectangle 219"/>
              <p:cNvSpPr>
                <a:spLocks noChangeArrowheads="1"/>
              </p:cNvSpPr>
              <p:nvPr/>
            </p:nvSpPr>
            <p:spPr bwMode="auto">
              <a:xfrm>
                <a:off x="2200" y="998"/>
                <a:ext cx="127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400" b="1">
                    <a:solidFill>
                      <a:srgbClr val="333333"/>
                    </a:solidFill>
                    <a:latin typeface="Arial" pitchFamily="34" charset="0"/>
                  </a:rPr>
                  <a:t>SYNERGY PRODUCTS</a:t>
                </a:r>
                <a:endParaRPr lang="en-US"/>
              </a:p>
            </p:txBody>
          </p:sp>
          <p:sp>
            <p:nvSpPr>
              <p:cNvPr id="24" name="Rectangle 220"/>
              <p:cNvSpPr>
                <a:spLocks noChangeArrowheads="1"/>
              </p:cNvSpPr>
              <p:nvPr/>
            </p:nvSpPr>
            <p:spPr bwMode="auto">
              <a:xfrm>
                <a:off x="3990" y="868"/>
                <a:ext cx="42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400" b="1">
                    <a:solidFill>
                      <a:srgbClr val="333333"/>
                    </a:solidFill>
                    <a:latin typeface="Arial" pitchFamily="34" charset="0"/>
                  </a:rPr>
                  <a:t>SLSTR</a:t>
                </a:r>
                <a:endParaRPr lang="en-US"/>
              </a:p>
            </p:txBody>
          </p:sp>
          <p:sp>
            <p:nvSpPr>
              <p:cNvPr id="25" name="Rectangle 221"/>
              <p:cNvSpPr>
                <a:spLocks noChangeArrowheads="1"/>
              </p:cNvSpPr>
              <p:nvPr/>
            </p:nvSpPr>
            <p:spPr bwMode="auto">
              <a:xfrm>
                <a:off x="3863" y="998"/>
                <a:ext cx="68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400" b="1">
                    <a:solidFill>
                      <a:srgbClr val="333333"/>
                    </a:solidFill>
                    <a:latin typeface="Arial" pitchFamily="34" charset="0"/>
                  </a:rPr>
                  <a:t>PRODUCTS</a:t>
                </a:r>
                <a:endParaRPr lang="en-US"/>
              </a:p>
            </p:txBody>
          </p:sp>
          <p:pic>
            <p:nvPicPr>
              <p:cNvPr id="26" name="Picture 23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" y="493"/>
                <a:ext cx="455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233"/>
              <p:cNvSpPr>
                <a:spLocks noChangeArrowheads="1"/>
              </p:cNvSpPr>
              <p:nvPr/>
            </p:nvSpPr>
            <p:spPr bwMode="auto">
              <a:xfrm>
                <a:off x="100" y="486"/>
                <a:ext cx="4552" cy="218"/>
              </a:xfrm>
              <a:prstGeom prst="rect">
                <a:avLst/>
              </a:prstGeom>
              <a:noFill/>
              <a:ln w="1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238"/>
              <p:cNvSpPr>
                <a:spLocks noEditPoints="1"/>
              </p:cNvSpPr>
              <p:nvPr/>
            </p:nvSpPr>
            <p:spPr bwMode="auto">
              <a:xfrm>
                <a:off x="2387" y="1235"/>
                <a:ext cx="1294" cy="824"/>
              </a:xfrm>
              <a:custGeom>
                <a:avLst/>
                <a:gdLst>
                  <a:gd name="T0" fmla="*/ 0 w 6014"/>
                  <a:gd name="T1" fmla="*/ 0 h 3835"/>
                  <a:gd name="T2" fmla="*/ 0 w 6014"/>
                  <a:gd name="T3" fmla="*/ 0 h 3835"/>
                  <a:gd name="T4" fmla="*/ 0 w 6014"/>
                  <a:gd name="T5" fmla="*/ 0 h 3835"/>
                  <a:gd name="T6" fmla="*/ 0 w 6014"/>
                  <a:gd name="T7" fmla="*/ 0 h 3835"/>
                  <a:gd name="T8" fmla="*/ 0 w 6014"/>
                  <a:gd name="T9" fmla="*/ 0 h 3835"/>
                  <a:gd name="T10" fmla="*/ 0 w 6014"/>
                  <a:gd name="T11" fmla="*/ 0 h 3835"/>
                  <a:gd name="T12" fmla="*/ 0 w 6014"/>
                  <a:gd name="T13" fmla="*/ 0 h 3835"/>
                  <a:gd name="T14" fmla="*/ 0 w 6014"/>
                  <a:gd name="T15" fmla="*/ 0 h 3835"/>
                  <a:gd name="T16" fmla="*/ 0 w 6014"/>
                  <a:gd name="T17" fmla="*/ 0 h 3835"/>
                  <a:gd name="T18" fmla="*/ 0 w 6014"/>
                  <a:gd name="T19" fmla="*/ 0 h 3835"/>
                  <a:gd name="T20" fmla="*/ 0 w 6014"/>
                  <a:gd name="T21" fmla="*/ 0 h 3835"/>
                  <a:gd name="T22" fmla="*/ 0 w 6014"/>
                  <a:gd name="T23" fmla="*/ 0 h 3835"/>
                  <a:gd name="T24" fmla="*/ 0 w 6014"/>
                  <a:gd name="T25" fmla="*/ 0 h 3835"/>
                  <a:gd name="T26" fmla="*/ 0 w 6014"/>
                  <a:gd name="T27" fmla="*/ 0 h 3835"/>
                  <a:gd name="T28" fmla="*/ 0 w 6014"/>
                  <a:gd name="T29" fmla="*/ 0 h 3835"/>
                  <a:gd name="T30" fmla="*/ 0 w 6014"/>
                  <a:gd name="T31" fmla="*/ 0 h 3835"/>
                  <a:gd name="T32" fmla="*/ 0 w 6014"/>
                  <a:gd name="T33" fmla="*/ 0 h 3835"/>
                  <a:gd name="T34" fmla="*/ 0 w 6014"/>
                  <a:gd name="T35" fmla="*/ 0 h 3835"/>
                  <a:gd name="T36" fmla="*/ 0 w 6014"/>
                  <a:gd name="T37" fmla="*/ 0 h 3835"/>
                  <a:gd name="T38" fmla="*/ 0 w 6014"/>
                  <a:gd name="T39" fmla="*/ 0 h 3835"/>
                  <a:gd name="T40" fmla="*/ 0 w 6014"/>
                  <a:gd name="T41" fmla="*/ 0 h 3835"/>
                  <a:gd name="T42" fmla="*/ 0 w 6014"/>
                  <a:gd name="T43" fmla="*/ 0 h 3835"/>
                  <a:gd name="T44" fmla="*/ 0 w 6014"/>
                  <a:gd name="T45" fmla="*/ 0 h 3835"/>
                  <a:gd name="T46" fmla="*/ 0 w 6014"/>
                  <a:gd name="T47" fmla="*/ 0 h 3835"/>
                  <a:gd name="T48" fmla="*/ 0 w 6014"/>
                  <a:gd name="T49" fmla="*/ 0 h 3835"/>
                  <a:gd name="T50" fmla="*/ 0 w 6014"/>
                  <a:gd name="T51" fmla="*/ 0 h 3835"/>
                  <a:gd name="T52" fmla="*/ 0 w 6014"/>
                  <a:gd name="T53" fmla="*/ 0 h 3835"/>
                  <a:gd name="T54" fmla="*/ 0 w 6014"/>
                  <a:gd name="T55" fmla="*/ 0 h 3835"/>
                  <a:gd name="T56" fmla="*/ 0 w 6014"/>
                  <a:gd name="T57" fmla="*/ 0 h 3835"/>
                  <a:gd name="T58" fmla="*/ 0 w 6014"/>
                  <a:gd name="T59" fmla="*/ 0 h 3835"/>
                  <a:gd name="T60" fmla="*/ 0 w 6014"/>
                  <a:gd name="T61" fmla="*/ 0 h 3835"/>
                  <a:gd name="T62" fmla="*/ 0 w 6014"/>
                  <a:gd name="T63" fmla="*/ 0 h 3835"/>
                  <a:gd name="T64" fmla="*/ 0 w 6014"/>
                  <a:gd name="T65" fmla="*/ 0 h 3835"/>
                  <a:gd name="T66" fmla="*/ 0 w 6014"/>
                  <a:gd name="T67" fmla="*/ 0 h 3835"/>
                  <a:gd name="T68" fmla="*/ 0 w 6014"/>
                  <a:gd name="T69" fmla="*/ 0 h 3835"/>
                  <a:gd name="T70" fmla="*/ 0 w 6014"/>
                  <a:gd name="T71" fmla="*/ 0 h 3835"/>
                  <a:gd name="T72" fmla="*/ 0 w 6014"/>
                  <a:gd name="T73" fmla="*/ 0 h 3835"/>
                  <a:gd name="T74" fmla="*/ 0 w 6014"/>
                  <a:gd name="T75" fmla="*/ 0 h 3835"/>
                  <a:gd name="T76" fmla="*/ 0 w 6014"/>
                  <a:gd name="T77" fmla="*/ 0 h 3835"/>
                  <a:gd name="T78" fmla="*/ 0 w 6014"/>
                  <a:gd name="T79" fmla="*/ 0 h 3835"/>
                  <a:gd name="T80" fmla="*/ 0 w 6014"/>
                  <a:gd name="T81" fmla="*/ 0 h 3835"/>
                  <a:gd name="T82" fmla="*/ 0 w 6014"/>
                  <a:gd name="T83" fmla="*/ 0 h 3835"/>
                  <a:gd name="T84" fmla="*/ 0 w 6014"/>
                  <a:gd name="T85" fmla="*/ 0 h 3835"/>
                  <a:gd name="T86" fmla="*/ 0 w 6014"/>
                  <a:gd name="T87" fmla="*/ 0 h 3835"/>
                  <a:gd name="T88" fmla="*/ 0 w 6014"/>
                  <a:gd name="T89" fmla="*/ 0 h 3835"/>
                  <a:gd name="T90" fmla="*/ 0 w 6014"/>
                  <a:gd name="T91" fmla="*/ 0 h 3835"/>
                  <a:gd name="T92" fmla="*/ 0 w 6014"/>
                  <a:gd name="T93" fmla="*/ 0 h 3835"/>
                  <a:gd name="T94" fmla="*/ 0 w 6014"/>
                  <a:gd name="T95" fmla="*/ 0 h 3835"/>
                  <a:gd name="T96" fmla="*/ 0 w 6014"/>
                  <a:gd name="T97" fmla="*/ 0 h 3835"/>
                  <a:gd name="T98" fmla="*/ 0 w 6014"/>
                  <a:gd name="T99" fmla="*/ 0 h 3835"/>
                  <a:gd name="T100" fmla="*/ 0 w 6014"/>
                  <a:gd name="T101" fmla="*/ 0 h 3835"/>
                  <a:gd name="T102" fmla="*/ 0 w 6014"/>
                  <a:gd name="T103" fmla="*/ 0 h 3835"/>
                  <a:gd name="T104" fmla="*/ 0 w 6014"/>
                  <a:gd name="T105" fmla="*/ 0 h 3835"/>
                  <a:gd name="T106" fmla="*/ 0 w 6014"/>
                  <a:gd name="T107" fmla="*/ 0 h 3835"/>
                  <a:gd name="T108" fmla="*/ 0 w 6014"/>
                  <a:gd name="T109" fmla="*/ 0 h 3835"/>
                  <a:gd name="T110" fmla="*/ 0 w 6014"/>
                  <a:gd name="T111" fmla="*/ 0 h 3835"/>
                  <a:gd name="T112" fmla="*/ 0 w 6014"/>
                  <a:gd name="T113" fmla="*/ 0 h 38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014" h="3835">
                    <a:moveTo>
                      <a:pt x="25" y="38"/>
                    </a:moveTo>
                    <a:lnTo>
                      <a:pt x="25" y="218"/>
                    </a:lnTo>
                    <a:cubicBezTo>
                      <a:pt x="25" y="225"/>
                      <a:pt x="20" y="230"/>
                      <a:pt x="13" y="230"/>
                    </a:cubicBezTo>
                    <a:cubicBezTo>
                      <a:pt x="6" y="230"/>
                      <a:pt x="0" y="225"/>
                      <a:pt x="0" y="218"/>
                    </a:cubicBezTo>
                    <a:lnTo>
                      <a:pt x="0" y="38"/>
                    </a:lnTo>
                    <a:cubicBezTo>
                      <a:pt x="0" y="31"/>
                      <a:pt x="6" y="26"/>
                      <a:pt x="13" y="26"/>
                    </a:cubicBezTo>
                    <a:cubicBezTo>
                      <a:pt x="20" y="26"/>
                      <a:pt x="25" y="31"/>
                      <a:pt x="25" y="38"/>
                    </a:cubicBezTo>
                    <a:close/>
                    <a:moveTo>
                      <a:pt x="25" y="346"/>
                    </a:moveTo>
                    <a:lnTo>
                      <a:pt x="25" y="525"/>
                    </a:lnTo>
                    <a:cubicBezTo>
                      <a:pt x="25" y="532"/>
                      <a:pt x="20" y="538"/>
                      <a:pt x="13" y="538"/>
                    </a:cubicBezTo>
                    <a:cubicBezTo>
                      <a:pt x="6" y="538"/>
                      <a:pt x="0" y="532"/>
                      <a:pt x="0" y="525"/>
                    </a:cubicBezTo>
                    <a:lnTo>
                      <a:pt x="0" y="346"/>
                    </a:lnTo>
                    <a:cubicBezTo>
                      <a:pt x="0" y="339"/>
                      <a:pt x="6" y="333"/>
                      <a:pt x="13" y="333"/>
                    </a:cubicBezTo>
                    <a:cubicBezTo>
                      <a:pt x="20" y="333"/>
                      <a:pt x="25" y="339"/>
                      <a:pt x="25" y="346"/>
                    </a:cubicBezTo>
                    <a:close/>
                    <a:moveTo>
                      <a:pt x="25" y="653"/>
                    </a:moveTo>
                    <a:lnTo>
                      <a:pt x="25" y="832"/>
                    </a:lnTo>
                    <a:cubicBezTo>
                      <a:pt x="25" y="839"/>
                      <a:pt x="20" y="845"/>
                      <a:pt x="13" y="845"/>
                    </a:cubicBezTo>
                    <a:cubicBezTo>
                      <a:pt x="6" y="845"/>
                      <a:pt x="0" y="839"/>
                      <a:pt x="0" y="832"/>
                    </a:cubicBezTo>
                    <a:lnTo>
                      <a:pt x="0" y="653"/>
                    </a:lnTo>
                    <a:cubicBezTo>
                      <a:pt x="0" y="646"/>
                      <a:pt x="6" y="640"/>
                      <a:pt x="13" y="640"/>
                    </a:cubicBezTo>
                    <a:cubicBezTo>
                      <a:pt x="20" y="640"/>
                      <a:pt x="25" y="646"/>
                      <a:pt x="25" y="653"/>
                    </a:cubicBezTo>
                    <a:close/>
                    <a:moveTo>
                      <a:pt x="25" y="960"/>
                    </a:moveTo>
                    <a:lnTo>
                      <a:pt x="25" y="1139"/>
                    </a:lnTo>
                    <a:cubicBezTo>
                      <a:pt x="25" y="1146"/>
                      <a:pt x="20" y="1152"/>
                      <a:pt x="13" y="1152"/>
                    </a:cubicBezTo>
                    <a:cubicBezTo>
                      <a:pt x="6" y="1152"/>
                      <a:pt x="0" y="1146"/>
                      <a:pt x="0" y="1139"/>
                    </a:cubicBezTo>
                    <a:lnTo>
                      <a:pt x="0" y="960"/>
                    </a:lnTo>
                    <a:cubicBezTo>
                      <a:pt x="0" y="953"/>
                      <a:pt x="6" y="947"/>
                      <a:pt x="13" y="947"/>
                    </a:cubicBezTo>
                    <a:cubicBezTo>
                      <a:pt x="20" y="947"/>
                      <a:pt x="25" y="953"/>
                      <a:pt x="25" y="960"/>
                    </a:cubicBezTo>
                    <a:close/>
                    <a:moveTo>
                      <a:pt x="25" y="1267"/>
                    </a:moveTo>
                    <a:lnTo>
                      <a:pt x="25" y="1446"/>
                    </a:lnTo>
                    <a:cubicBezTo>
                      <a:pt x="25" y="1454"/>
                      <a:pt x="20" y="1459"/>
                      <a:pt x="13" y="1459"/>
                    </a:cubicBezTo>
                    <a:cubicBezTo>
                      <a:pt x="6" y="1459"/>
                      <a:pt x="0" y="1454"/>
                      <a:pt x="0" y="1446"/>
                    </a:cubicBezTo>
                    <a:lnTo>
                      <a:pt x="0" y="1267"/>
                    </a:lnTo>
                    <a:cubicBezTo>
                      <a:pt x="0" y="1260"/>
                      <a:pt x="6" y="1254"/>
                      <a:pt x="13" y="1254"/>
                    </a:cubicBezTo>
                    <a:cubicBezTo>
                      <a:pt x="20" y="1254"/>
                      <a:pt x="25" y="1260"/>
                      <a:pt x="25" y="1267"/>
                    </a:cubicBezTo>
                    <a:close/>
                    <a:moveTo>
                      <a:pt x="25" y="1574"/>
                    </a:moveTo>
                    <a:lnTo>
                      <a:pt x="25" y="1754"/>
                    </a:lnTo>
                    <a:cubicBezTo>
                      <a:pt x="25" y="1761"/>
                      <a:pt x="20" y="1766"/>
                      <a:pt x="13" y="1766"/>
                    </a:cubicBezTo>
                    <a:cubicBezTo>
                      <a:pt x="6" y="1766"/>
                      <a:pt x="0" y="1761"/>
                      <a:pt x="0" y="1754"/>
                    </a:cubicBezTo>
                    <a:lnTo>
                      <a:pt x="0" y="1574"/>
                    </a:lnTo>
                    <a:cubicBezTo>
                      <a:pt x="0" y="1567"/>
                      <a:pt x="6" y="1562"/>
                      <a:pt x="13" y="1562"/>
                    </a:cubicBezTo>
                    <a:cubicBezTo>
                      <a:pt x="20" y="1562"/>
                      <a:pt x="25" y="1567"/>
                      <a:pt x="25" y="1574"/>
                    </a:cubicBezTo>
                    <a:close/>
                    <a:moveTo>
                      <a:pt x="25" y="1882"/>
                    </a:moveTo>
                    <a:lnTo>
                      <a:pt x="25" y="2061"/>
                    </a:lnTo>
                    <a:cubicBezTo>
                      <a:pt x="25" y="2068"/>
                      <a:pt x="20" y="2074"/>
                      <a:pt x="13" y="2074"/>
                    </a:cubicBezTo>
                    <a:cubicBezTo>
                      <a:pt x="6" y="2074"/>
                      <a:pt x="0" y="2068"/>
                      <a:pt x="0" y="2061"/>
                    </a:cubicBezTo>
                    <a:lnTo>
                      <a:pt x="0" y="1882"/>
                    </a:lnTo>
                    <a:cubicBezTo>
                      <a:pt x="0" y="1875"/>
                      <a:pt x="6" y="1869"/>
                      <a:pt x="13" y="1869"/>
                    </a:cubicBezTo>
                    <a:cubicBezTo>
                      <a:pt x="20" y="1869"/>
                      <a:pt x="25" y="1875"/>
                      <a:pt x="25" y="1882"/>
                    </a:cubicBezTo>
                    <a:close/>
                    <a:moveTo>
                      <a:pt x="25" y="2189"/>
                    </a:moveTo>
                    <a:lnTo>
                      <a:pt x="25" y="2368"/>
                    </a:lnTo>
                    <a:cubicBezTo>
                      <a:pt x="25" y="2375"/>
                      <a:pt x="20" y="2381"/>
                      <a:pt x="13" y="2381"/>
                    </a:cubicBezTo>
                    <a:cubicBezTo>
                      <a:pt x="6" y="2381"/>
                      <a:pt x="0" y="2375"/>
                      <a:pt x="0" y="2368"/>
                    </a:cubicBezTo>
                    <a:lnTo>
                      <a:pt x="0" y="2189"/>
                    </a:lnTo>
                    <a:cubicBezTo>
                      <a:pt x="0" y="2182"/>
                      <a:pt x="6" y="2176"/>
                      <a:pt x="13" y="2176"/>
                    </a:cubicBezTo>
                    <a:cubicBezTo>
                      <a:pt x="20" y="2176"/>
                      <a:pt x="25" y="2182"/>
                      <a:pt x="25" y="2189"/>
                    </a:cubicBezTo>
                    <a:close/>
                    <a:moveTo>
                      <a:pt x="25" y="2496"/>
                    </a:moveTo>
                    <a:lnTo>
                      <a:pt x="25" y="2675"/>
                    </a:lnTo>
                    <a:cubicBezTo>
                      <a:pt x="25" y="2682"/>
                      <a:pt x="20" y="2688"/>
                      <a:pt x="13" y="2688"/>
                    </a:cubicBezTo>
                    <a:cubicBezTo>
                      <a:pt x="6" y="2688"/>
                      <a:pt x="0" y="2682"/>
                      <a:pt x="0" y="2675"/>
                    </a:cubicBezTo>
                    <a:lnTo>
                      <a:pt x="0" y="2496"/>
                    </a:lnTo>
                    <a:cubicBezTo>
                      <a:pt x="0" y="2489"/>
                      <a:pt x="6" y="2483"/>
                      <a:pt x="13" y="2483"/>
                    </a:cubicBezTo>
                    <a:cubicBezTo>
                      <a:pt x="20" y="2483"/>
                      <a:pt x="25" y="2489"/>
                      <a:pt x="25" y="2496"/>
                    </a:cubicBezTo>
                    <a:close/>
                    <a:moveTo>
                      <a:pt x="25" y="2803"/>
                    </a:moveTo>
                    <a:lnTo>
                      <a:pt x="25" y="2982"/>
                    </a:lnTo>
                    <a:cubicBezTo>
                      <a:pt x="25" y="2990"/>
                      <a:pt x="20" y="2995"/>
                      <a:pt x="13" y="2995"/>
                    </a:cubicBezTo>
                    <a:cubicBezTo>
                      <a:pt x="6" y="2995"/>
                      <a:pt x="0" y="2990"/>
                      <a:pt x="0" y="2982"/>
                    </a:cubicBezTo>
                    <a:lnTo>
                      <a:pt x="0" y="2803"/>
                    </a:lnTo>
                    <a:cubicBezTo>
                      <a:pt x="0" y="2796"/>
                      <a:pt x="6" y="2790"/>
                      <a:pt x="13" y="2790"/>
                    </a:cubicBezTo>
                    <a:cubicBezTo>
                      <a:pt x="20" y="2790"/>
                      <a:pt x="25" y="2796"/>
                      <a:pt x="25" y="2803"/>
                    </a:cubicBezTo>
                    <a:close/>
                    <a:moveTo>
                      <a:pt x="25" y="3110"/>
                    </a:moveTo>
                    <a:lnTo>
                      <a:pt x="25" y="3290"/>
                    </a:lnTo>
                    <a:cubicBezTo>
                      <a:pt x="25" y="3297"/>
                      <a:pt x="20" y="3302"/>
                      <a:pt x="13" y="3302"/>
                    </a:cubicBezTo>
                    <a:cubicBezTo>
                      <a:pt x="6" y="3302"/>
                      <a:pt x="0" y="3297"/>
                      <a:pt x="0" y="3290"/>
                    </a:cubicBezTo>
                    <a:lnTo>
                      <a:pt x="0" y="3110"/>
                    </a:lnTo>
                    <a:cubicBezTo>
                      <a:pt x="0" y="3103"/>
                      <a:pt x="6" y="3098"/>
                      <a:pt x="13" y="3098"/>
                    </a:cubicBezTo>
                    <a:cubicBezTo>
                      <a:pt x="20" y="3098"/>
                      <a:pt x="25" y="3103"/>
                      <a:pt x="25" y="3110"/>
                    </a:cubicBezTo>
                    <a:close/>
                    <a:moveTo>
                      <a:pt x="25" y="3418"/>
                    </a:moveTo>
                    <a:lnTo>
                      <a:pt x="25" y="3597"/>
                    </a:lnTo>
                    <a:cubicBezTo>
                      <a:pt x="25" y="3604"/>
                      <a:pt x="20" y="3610"/>
                      <a:pt x="13" y="3610"/>
                    </a:cubicBezTo>
                    <a:cubicBezTo>
                      <a:pt x="6" y="3610"/>
                      <a:pt x="0" y="3604"/>
                      <a:pt x="0" y="3597"/>
                    </a:cubicBezTo>
                    <a:lnTo>
                      <a:pt x="0" y="3418"/>
                    </a:lnTo>
                    <a:cubicBezTo>
                      <a:pt x="0" y="3411"/>
                      <a:pt x="6" y="3405"/>
                      <a:pt x="13" y="3405"/>
                    </a:cubicBezTo>
                    <a:cubicBezTo>
                      <a:pt x="20" y="3405"/>
                      <a:pt x="25" y="3411"/>
                      <a:pt x="25" y="3418"/>
                    </a:cubicBezTo>
                    <a:close/>
                    <a:moveTo>
                      <a:pt x="25" y="3725"/>
                    </a:moveTo>
                    <a:lnTo>
                      <a:pt x="25" y="3823"/>
                    </a:lnTo>
                    <a:lnTo>
                      <a:pt x="13" y="3810"/>
                    </a:lnTo>
                    <a:lnTo>
                      <a:pt x="94" y="3810"/>
                    </a:lnTo>
                    <a:cubicBezTo>
                      <a:pt x="101" y="3810"/>
                      <a:pt x="107" y="3816"/>
                      <a:pt x="107" y="3823"/>
                    </a:cubicBezTo>
                    <a:cubicBezTo>
                      <a:pt x="107" y="3830"/>
                      <a:pt x="101" y="3835"/>
                      <a:pt x="94" y="3835"/>
                    </a:cubicBezTo>
                    <a:lnTo>
                      <a:pt x="13" y="3835"/>
                    </a:lnTo>
                    <a:cubicBezTo>
                      <a:pt x="6" y="3835"/>
                      <a:pt x="0" y="3830"/>
                      <a:pt x="0" y="3823"/>
                    </a:cubicBezTo>
                    <a:lnTo>
                      <a:pt x="0" y="3725"/>
                    </a:lnTo>
                    <a:cubicBezTo>
                      <a:pt x="0" y="3718"/>
                      <a:pt x="6" y="3712"/>
                      <a:pt x="13" y="3712"/>
                    </a:cubicBezTo>
                    <a:cubicBezTo>
                      <a:pt x="20" y="3712"/>
                      <a:pt x="25" y="3718"/>
                      <a:pt x="25" y="3725"/>
                    </a:cubicBezTo>
                    <a:close/>
                    <a:moveTo>
                      <a:pt x="222" y="3810"/>
                    </a:moveTo>
                    <a:lnTo>
                      <a:pt x="401" y="3810"/>
                    </a:lnTo>
                    <a:cubicBezTo>
                      <a:pt x="408" y="3810"/>
                      <a:pt x="414" y="3816"/>
                      <a:pt x="414" y="3823"/>
                    </a:cubicBezTo>
                    <a:cubicBezTo>
                      <a:pt x="414" y="3830"/>
                      <a:pt x="408" y="3835"/>
                      <a:pt x="401" y="3835"/>
                    </a:cubicBezTo>
                    <a:lnTo>
                      <a:pt x="222" y="3835"/>
                    </a:lnTo>
                    <a:cubicBezTo>
                      <a:pt x="215" y="3835"/>
                      <a:pt x="209" y="3830"/>
                      <a:pt x="209" y="3823"/>
                    </a:cubicBezTo>
                    <a:cubicBezTo>
                      <a:pt x="209" y="3816"/>
                      <a:pt x="215" y="3810"/>
                      <a:pt x="222" y="3810"/>
                    </a:cubicBezTo>
                    <a:close/>
                    <a:moveTo>
                      <a:pt x="529" y="3810"/>
                    </a:moveTo>
                    <a:lnTo>
                      <a:pt x="708" y="3810"/>
                    </a:lnTo>
                    <a:cubicBezTo>
                      <a:pt x="716" y="3810"/>
                      <a:pt x="721" y="3816"/>
                      <a:pt x="721" y="3823"/>
                    </a:cubicBezTo>
                    <a:cubicBezTo>
                      <a:pt x="721" y="3830"/>
                      <a:pt x="716" y="3835"/>
                      <a:pt x="708" y="3835"/>
                    </a:cubicBezTo>
                    <a:lnTo>
                      <a:pt x="529" y="3835"/>
                    </a:lnTo>
                    <a:cubicBezTo>
                      <a:pt x="522" y="3835"/>
                      <a:pt x="516" y="3830"/>
                      <a:pt x="516" y="3823"/>
                    </a:cubicBezTo>
                    <a:cubicBezTo>
                      <a:pt x="516" y="3816"/>
                      <a:pt x="522" y="3810"/>
                      <a:pt x="529" y="3810"/>
                    </a:cubicBezTo>
                    <a:close/>
                    <a:moveTo>
                      <a:pt x="836" y="3810"/>
                    </a:moveTo>
                    <a:lnTo>
                      <a:pt x="1016" y="3810"/>
                    </a:lnTo>
                    <a:cubicBezTo>
                      <a:pt x="1023" y="3810"/>
                      <a:pt x="1028" y="3816"/>
                      <a:pt x="1028" y="3823"/>
                    </a:cubicBezTo>
                    <a:cubicBezTo>
                      <a:pt x="1028" y="3830"/>
                      <a:pt x="1023" y="3835"/>
                      <a:pt x="1016" y="3835"/>
                    </a:cubicBezTo>
                    <a:lnTo>
                      <a:pt x="836" y="3835"/>
                    </a:lnTo>
                    <a:cubicBezTo>
                      <a:pt x="829" y="3835"/>
                      <a:pt x="824" y="3830"/>
                      <a:pt x="824" y="3823"/>
                    </a:cubicBezTo>
                    <a:cubicBezTo>
                      <a:pt x="824" y="3816"/>
                      <a:pt x="829" y="3810"/>
                      <a:pt x="836" y="3810"/>
                    </a:cubicBezTo>
                    <a:close/>
                    <a:moveTo>
                      <a:pt x="1144" y="3810"/>
                    </a:moveTo>
                    <a:lnTo>
                      <a:pt x="1323" y="3810"/>
                    </a:lnTo>
                    <a:cubicBezTo>
                      <a:pt x="1330" y="3810"/>
                      <a:pt x="1336" y="3816"/>
                      <a:pt x="1336" y="3823"/>
                    </a:cubicBezTo>
                    <a:cubicBezTo>
                      <a:pt x="1336" y="3830"/>
                      <a:pt x="1330" y="3835"/>
                      <a:pt x="1323" y="3835"/>
                    </a:cubicBezTo>
                    <a:lnTo>
                      <a:pt x="1144" y="3835"/>
                    </a:lnTo>
                    <a:cubicBezTo>
                      <a:pt x="1137" y="3835"/>
                      <a:pt x="1131" y="3830"/>
                      <a:pt x="1131" y="3823"/>
                    </a:cubicBezTo>
                    <a:cubicBezTo>
                      <a:pt x="1131" y="3816"/>
                      <a:pt x="1137" y="3810"/>
                      <a:pt x="1144" y="3810"/>
                    </a:cubicBezTo>
                    <a:close/>
                    <a:moveTo>
                      <a:pt x="1451" y="3810"/>
                    </a:moveTo>
                    <a:lnTo>
                      <a:pt x="1630" y="3810"/>
                    </a:lnTo>
                    <a:cubicBezTo>
                      <a:pt x="1637" y="3810"/>
                      <a:pt x="1643" y="3816"/>
                      <a:pt x="1643" y="3823"/>
                    </a:cubicBezTo>
                    <a:cubicBezTo>
                      <a:pt x="1643" y="3830"/>
                      <a:pt x="1637" y="3835"/>
                      <a:pt x="1630" y="3835"/>
                    </a:cubicBezTo>
                    <a:lnTo>
                      <a:pt x="1451" y="3835"/>
                    </a:lnTo>
                    <a:cubicBezTo>
                      <a:pt x="1444" y="3835"/>
                      <a:pt x="1438" y="3830"/>
                      <a:pt x="1438" y="3823"/>
                    </a:cubicBezTo>
                    <a:cubicBezTo>
                      <a:pt x="1438" y="3816"/>
                      <a:pt x="1444" y="3810"/>
                      <a:pt x="1451" y="3810"/>
                    </a:cubicBezTo>
                    <a:close/>
                    <a:moveTo>
                      <a:pt x="1758" y="3810"/>
                    </a:moveTo>
                    <a:lnTo>
                      <a:pt x="1937" y="3810"/>
                    </a:lnTo>
                    <a:cubicBezTo>
                      <a:pt x="1944" y="3810"/>
                      <a:pt x="1950" y="3816"/>
                      <a:pt x="1950" y="3823"/>
                    </a:cubicBezTo>
                    <a:cubicBezTo>
                      <a:pt x="1950" y="3830"/>
                      <a:pt x="1944" y="3835"/>
                      <a:pt x="1937" y="3835"/>
                    </a:cubicBezTo>
                    <a:lnTo>
                      <a:pt x="1758" y="3835"/>
                    </a:lnTo>
                    <a:cubicBezTo>
                      <a:pt x="1751" y="3835"/>
                      <a:pt x="1745" y="3830"/>
                      <a:pt x="1745" y="3823"/>
                    </a:cubicBezTo>
                    <a:cubicBezTo>
                      <a:pt x="1745" y="3816"/>
                      <a:pt x="1751" y="3810"/>
                      <a:pt x="1758" y="3810"/>
                    </a:cubicBezTo>
                    <a:close/>
                    <a:moveTo>
                      <a:pt x="2065" y="3810"/>
                    </a:moveTo>
                    <a:lnTo>
                      <a:pt x="2244" y="3810"/>
                    </a:lnTo>
                    <a:cubicBezTo>
                      <a:pt x="2252" y="3810"/>
                      <a:pt x="2257" y="3816"/>
                      <a:pt x="2257" y="3823"/>
                    </a:cubicBezTo>
                    <a:cubicBezTo>
                      <a:pt x="2257" y="3830"/>
                      <a:pt x="2252" y="3835"/>
                      <a:pt x="2244" y="3835"/>
                    </a:cubicBezTo>
                    <a:lnTo>
                      <a:pt x="2065" y="3835"/>
                    </a:lnTo>
                    <a:cubicBezTo>
                      <a:pt x="2058" y="3835"/>
                      <a:pt x="2052" y="3830"/>
                      <a:pt x="2052" y="3823"/>
                    </a:cubicBezTo>
                    <a:cubicBezTo>
                      <a:pt x="2052" y="3816"/>
                      <a:pt x="2058" y="3810"/>
                      <a:pt x="2065" y="3810"/>
                    </a:cubicBezTo>
                    <a:close/>
                    <a:moveTo>
                      <a:pt x="2372" y="3810"/>
                    </a:moveTo>
                    <a:lnTo>
                      <a:pt x="2552" y="3810"/>
                    </a:lnTo>
                    <a:cubicBezTo>
                      <a:pt x="2559" y="3810"/>
                      <a:pt x="2564" y="3816"/>
                      <a:pt x="2564" y="3823"/>
                    </a:cubicBezTo>
                    <a:cubicBezTo>
                      <a:pt x="2564" y="3830"/>
                      <a:pt x="2559" y="3835"/>
                      <a:pt x="2552" y="3835"/>
                    </a:cubicBezTo>
                    <a:lnTo>
                      <a:pt x="2372" y="3835"/>
                    </a:lnTo>
                    <a:cubicBezTo>
                      <a:pt x="2365" y="3835"/>
                      <a:pt x="2360" y="3830"/>
                      <a:pt x="2360" y="3823"/>
                    </a:cubicBezTo>
                    <a:cubicBezTo>
                      <a:pt x="2360" y="3816"/>
                      <a:pt x="2365" y="3810"/>
                      <a:pt x="2372" y="3810"/>
                    </a:cubicBezTo>
                    <a:close/>
                    <a:moveTo>
                      <a:pt x="2680" y="3810"/>
                    </a:moveTo>
                    <a:lnTo>
                      <a:pt x="2859" y="3810"/>
                    </a:lnTo>
                    <a:cubicBezTo>
                      <a:pt x="2866" y="3810"/>
                      <a:pt x="2872" y="3816"/>
                      <a:pt x="2872" y="3823"/>
                    </a:cubicBezTo>
                    <a:cubicBezTo>
                      <a:pt x="2872" y="3830"/>
                      <a:pt x="2866" y="3835"/>
                      <a:pt x="2859" y="3835"/>
                    </a:cubicBezTo>
                    <a:lnTo>
                      <a:pt x="2680" y="3835"/>
                    </a:lnTo>
                    <a:cubicBezTo>
                      <a:pt x="2673" y="3835"/>
                      <a:pt x="2667" y="3830"/>
                      <a:pt x="2667" y="3823"/>
                    </a:cubicBezTo>
                    <a:cubicBezTo>
                      <a:pt x="2667" y="3816"/>
                      <a:pt x="2673" y="3810"/>
                      <a:pt x="2680" y="3810"/>
                    </a:cubicBezTo>
                    <a:close/>
                    <a:moveTo>
                      <a:pt x="2987" y="3810"/>
                    </a:moveTo>
                    <a:lnTo>
                      <a:pt x="3166" y="3810"/>
                    </a:lnTo>
                    <a:cubicBezTo>
                      <a:pt x="3173" y="3810"/>
                      <a:pt x="3179" y="3816"/>
                      <a:pt x="3179" y="3823"/>
                    </a:cubicBezTo>
                    <a:cubicBezTo>
                      <a:pt x="3179" y="3830"/>
                      <a:pt x="3173" y="3835"/>
                      <a:pt x="3166" y="3835"/>
                    </a:cubicBezTo>
                    <a:lnTo>
                      <a:pt x="2987" y="3835"/>
                    </a:lnTo>
                    <a:cubicBezTo>
                      <a:pt x="2980" y="3835"/>
                      <a:pt x="2974" y="3830"/>
                      <a:pt x="2974" y="3823"/>
                    </a:cubicBezTo>
                    <a:cubicBezTo>
                      <a:pt x="2974" y="3816"/>
                      <a:pt x="2980" y="3810"/>
                      <a:pt x="2987" y="3810"/>
                    </a:cubicBezTo>
                    <a:close/>
                    <a:moveTo>
                      <a:pt x="3294" y="3810"/>
                    </a:moveTo>
                    <a:lnTo>
                      <a:pt x="3473" y="3810"/>
                    </a:lnTo>
                    <a:cubicBezTo>
                      <a:pt x="3480" y="3810"/>
                      <a:pt x="3486" y="3816"/>
                      <a:pt x="3486" y="3823"/>
                    </a:cubicBezTo>
                    <a:cubicBezTo>
                      <a:pt x="3486" y="3830"/>
                      <a:pt x="3480" y="3835"/>
                      <a:pt x="3473" y="3835"/>
                    </a:cubicBezTo>
                    <a:lnTo>
                      <a:pt x="3294" y="3835"/>
                    </a:lnTo>
                    <a:cubicBezTo>
                      <a:pt x="3287" y="3835"/>
                      <a:pt x="3281" y="3830"/>
                      <a:pt x="3281" y="3823"/>
                    </a:cubicBezTo>
                    <a:cubicBezTo>
                      <a:pt x="3281" y="3816"/>
                      <a:pt x="3287" y="3810"/>
                      <a:pt x="3294" y="3810"/>
                    </a:cubicBezTo>
                    <a:close/>
                    <a:moveTo>
                      <a:pt x="3601" y="3810"/>
                    </a:moveTo>
                    <a:lnTo>
                      <a:pt x="3780" y="3810"/>
                    </a:lnTo>
                    <a:cubicBezTo>
                      <a:pt x="3788" y="3810"/>
                      <a:pt x="3793" y="3816"/>
                      <a:pt x="3793" y="3823"/>
                    </a:cubicBezTo>
                    <a:cubicBezTo>
                      <a:pt x="3793" y="3830"/>
                      <a:pt x="3788" y="3835"/>
                      <a:pt x="3780" y="3835"/>
                    </a:cubicBezTo>
                    <a:lnTo>
                      <a:pt x="3601" y="3835"/>
                    </a:lnTo>
                    <a:cubicBezTo>
                      <a:pt x="3594" y="3835"/>
                      <a:pt x="3588" y="3830"/>
                      <a:pt x="3588" y="3823"/>
                    </a:cubicBezTo>
                    <a:cubicBezTo>
                      <a:pt x="3588" y="3816"/>
                      <a:pt x="3594" y="3810"/>
                      <a:pt x="3601" y="3810"/>
                    </a:cubicBezTo>
                    <a:close/>
                    <a:moveTo>
                      <a:pt x="3908" y="3810"/>
                    </a:moveTo>
                    <a:lnTo>
                      <a:pt x="4088" y="3810"/>
                    </a:lnTo>
                    <a:cubicBezTo>
                      <a:pt x="4095" y="3810"/>
                      <a:pt x="4100" y="3816"/>
                      <a:pt x="4100" y="3823"/>
                    </a:cubicBezTo>
                    <a:cubicBezTo>
                      <a:pt x="4100" y="3830"/>
                      <a:pt x="4095" y="3835"/>
                      <a:pt x="4088" y="3835"/>
                    </a:cubicBezTo>
                    <a:lnTo>
                      <a:pt x="3908" y="3835"/>
                    </a:lnTo>
                    <a:cubicBezTo>
                      <a:pt x="3901" y="3835"/>
                      <a:pt x="3896" y="3830"/>
                      <a:pt x="3896" y="3823"/>
                    </a:cubicBezTo>
                    <a:cubicBezTo>
                      <a:pt x="3896" y="3816"/>
                      <a:pt x="3901" y="3810"/>
                      <a:pt x="3908" y="3810"/>
                    </a:cubicBezTo>
                    <a:close/>
                    <a:moveTo>
                      <a:pt x="4216" y="3810"/>
                    </a:moveTo>
                    <a:lnTo>
                      <a:pt x="4395" y="3810"/>
                    </a:lnTo>
                    <a:cubicBezTo>
                      <a:pt x="4402" y="3810"/>
                      <a:pt x="4408" y="3816"/>
                      <a:pt x="4408" y="3823"/>
                    </a:cubicBezTo>
                    <a:cubicBezTo>
                      <a:pt x="4408" y="3830"/>
                      <a:pt x="4402" y="3835"/>
                      <a:pt x="4395" y="3835"/>
                    </a:cubicBezTo>
                    <a:lnTo>
                      <a:pt x="4216" y="3835"/>
                    </a:lnTo>
                    <a:cubicBezTo>
                      <a:pt x="4209" y="3835"/>
                      <a:pt x="4203" y="3830"/>
                      <a:pt x="4203" y="3823"/>
                    </a:cubicBezTo>
                    <a:cubicBezTo>
                      <a:pt x="4203" y="3816"/>
                      <a:pt x="4209" y="3810"/>
                      <a:pt x="4216" y="3810"/>
                    </a:cubicBezTo>
                    <a:close/>
                    <a:moveTo>
                      <a:pt x="4523" y="3810"/>
                    </a:moveTo>
                    <a:lnTo>
                      <a:pt x="4702" y="3810"/>
                    </a:lnTo>
                    <a:cubicBezTo>
                      <a:pt x="4709" y="3810"/>
                      <a:pt x="4715" y="3816"/>
                      <a:pt x="4715" y="3823"/>
                    </a:cubicBezTo>
                    <a:cubicBezTo>
                      <a:pt x="4715" y="3830"/>
                      <a:pt x="4709" y="3835"/>
                      <a:pt x="4702" y="3835"/>
                    </a:cubicBezTo>
                    <a:lnTo>
                      <a:pt x="4523" y="3835"/>
                    </a:lnTo>
                    <a:cubicBezTo>
                      <a:pt x="4516" y="3835"/>
                      <a:pt x="4510" y="3830"/>
                      <a:pt x="4510" y="3823"/>
                    </a:cubicBezTo>
                    <a:cubicBezTo>
                      <a:pt x="4510" y="3816"/>
                      <a:pt x="4516" y="3810"/>
                      <a:pt x="4523" y="3810"/>
                    </a:cubicBezTo>
                    <a:close/>
                    <a:moveTo>
                      <a:pt x="4830" y="3810"/>
                    </a:moveTo>
                    <a:lnTo>
                      <a:pt x="5009" y="3810"/>
                    </a:lnTo>
                    <a:cubicBezTo>
                      <a:pt x="5016" y="3810"/>
                      <a:pt x="5022" y="3816"/>
                      <a:pt x="5022" y="3823"/>
                    </a:cubicBezTo>
                    <a:cubicBezTo>
                      <a:pt x="5022" y="3830"/>
                      <a:pt x="5016" y="3835"/>
                      <a:pt x="5009" y="3835"/>
                    </a:cubicBezTo>
                    <a:lnTo>
                      <a:pt x="4830" y="3835"/>
                    </a:lnTo>
                    <a:cubicBezTo>
                      <a:pt x="4823" y="3835"/>
                      <a:pt x="4817" y="3830"/>
                      <a:pt x="4817" y="3823"/>
                    </a:cubicBezTo>
                    <a:cubicBezTo>
                      <a:pt x="4817" y="3816"/>
                      <a:pt x="4823" y="3810"/>
                      <a:pt x="4830" y="3810"/>
                    </a:cubicBezTo>
                    <a:close/>
                    <a:moveTo>
                      <a:pt x="5137" y="3810"/>
                    </a:moveTo>
                    <a:lnTo>
                      <a:pt x="5316" y="3810"/>
                    </a:lnTo>
                    <a:cubicBezTo>
                      <a:pt x="5324" y="3810"/>
                      <a:pt x="5329" y="3816"/>
                      <a:pt x="5329" y="3823"/>
                    </a:cubicBezTo>
                    <a:cubicBezTo>
                      <a:pt x="5329" y="3830"/>
                      <a:pt x="5324" y="3835"/>
                      <a:pt x="5316" y="3835"/>
                    </a:cubicBezTo>
                    <a:lnTo>
                      <a:pt x="5137" y="3835"/>
                    </a:lnTo>
                    <a:cubicBezTo>
                      <a:pt x="5130" y="3835"/>
                      <a:pt x="5124" y="3830"/>
                      <a:pt x="5124" y="3823"/>
                    </a:cubicBezTo>
                    <a:cubicBezTo>
                      <a:pt x="5124" y="3816"/>
                      <a:pt x="5130" y="3810"/>
                      <a:pt x="5137" y="3810"/>
                    </a:cubicBezTo>
                    <a:close/>
                    <a:moveTo>
                      <a:pt x="5444" y="3810"/>
                    </a:moveTo>
                    <a:lnTo>
                      <a:pt x="5624" y="3810"/>
                    </a:lnTo>
                    <a:cubicBezTo>
                      <a:pt x="5631" y="3810"/>
                      <a:pt x="5636" y="3816"/>
                      <a:pt x="5636" y="3823"/>
                    </a:cubicBezTo>
                    <a:cubicBezTo>
                      <a:pt x="5636" y="3830"/>
                      <a:pt x="5631" y="3835"/>
                      <a:pt x="5624" y="3835"/>
                    </a:cubicBezTo>
                    <a:lnTo>
                      <a:pt x="5444" y="3835"/>
                    </a:lnTo>
                    <a:cubicBezTo>
                      <a:pt x="5437" y="3835"/>
                      <a:pt x="5432" y="3830"/>
                      <a:pt x="5432" y="3823"/>
                    </a:cubicBezTo>
                    <a:cubicBezTo>
                      <a:pt x="5432" y="3816"/>
                      <a:pt x="5437" y="3810"/>
                      <a:pt x="5444" y="3810"/>
                    </a:cubicBezTo>
                    <a:close/>
                    <a:moveTo>
                      <a:pt x="5752" y="3810"/>
                    </a:moveTo>
                    <a:lnTo>
                      <a:pt x="5931" y="3810"/>
                    </a:lnTo>
                    <a:cubicBezTo>
                      <a:pt x="5938" y="3810"/>
                      <a:pt x="5944" y="3816"/>
                      <a:pt x="5944" y="3823"/>
                    </a:cubicBezTo>
                    <a:cubicBezTo>
                      <a:pt x="5944" y="3830"/>
                      <a:pt x="5938" y="3835"/>
                      <a:pt x="5931" y="3835"/>
                    </a:cubicBezTo>
                    <a:lnTo>
                      <a:pt x="5752" y="3835"/>
                    </a:lnTo>
                    <a:cubicBezTo>
                      <a:pt x="5745" y="3835"/>
                      <a:pt x="5739" y="3830"/>
                      <a:pt x="5739" y="3823"/>
                    </a:cubicBezTo>
                    <a:cubicBezTo>
                      <a:pt x="5739" y="3816"/>
                      <a:pt x="5745" y="3810"/>
                      <a:pt x="5752" y="3810"/>
                    </a:cubicBezTo>
                    <a:close/>
                    <a:moveTo>
                      <a:pt x="5988" y="3765"/>
                    </a:moveTo>
                    <a:lnTo>
                      <a:pt x="5988" y="3586"/>
                    </a:lnTo>
                    <a:cubicBezTo>
                      <a:pt x="5988" y="3579"/>
                      <a:pt x="5994" y="3573"/>
                      <a:pt x="6001" y="3573"/>
                    </a:cubicBezTo>
                    <a:cubicBezTo>
                      <a:pt x="6008" y="3573"/>
                      <a:pt x="6014" y="3579"/>
                      <a:pt x="6014" y="3586"/>
                    </a:cubicBezTo>
                    <a:lnTo>
                      <a:pt x="6014" y="3765"/>
                    </a:lnTo>
                    <a:cubicBezTo>
                      <a:pt x="6014" y="3772"/>
                      <a:pt x="6008" y="3778"/>
                      <a:pt x="6001" y="3778"/>
                    </a:cubicBezTo>
                    <a:cubicBezTo>
                      <a:pt x="5994" y="3778"/>
                      <a:pt x="5988" y="3772"/>
                      <a:pt x="5988" y="3765"/>
                    </a:cubicBezTo>
                    <a:close/>
                    <a:moveTo>
                      <a:pt x="5988" y="3458"/>
                    </a:moveTo>
                    <a:lnTo>
                      <a:pt x="5988" y="3278"/>
                    </a:lnTo>
                    <a:cubicBezTo>
                      <a:pt x="5988" y="3271"/>
                      <a:pt x="5994" y="3266"/>
                      <a:pt x="6001" y="3266"/>
                    </a:cubicBezTo>
                    <a:cubicBezTo>
                      <a:pt x="6008" y="3266"/>
                      <a:pt x="6014" y="3271"/>
                      <a:pt x="6014" y="3278"/>
                    </a:cubicBezTo>
                    <a:lnTo>
                      <a:pt x="6014" y="3458"/>
                    </a:lnTo>
                    <a:cubicBezTo>
                      <a:pt x="6014" y="3465"/>
                      <a:pt x="6008" y="3470"/>
                      <a:pt x="6001" y="3470"/>
                    </a:cubicBezTo>
                    <a:cubicBezTo>
                      <a:pt x="5994" y="3470"/>
                      <a:pt x="5988" y="3465"/>
                      <a:pt x="5988" y="3458"/>
                    </a:cubicBezTo>
                    <a:close/>
                    <a:moveTo>
                      <a:pt x="5988" y="3150"/>
                    </a:moveTo>
                    <a:lnTo>
                      <a:pt x="5988" y="2971"/>
                    </a:lnTo>
                    <a:cubicBezTo>
                      <a:pt x="5988" y="2964"/>
                      <a:pt x="5994" y="2958"/>
                      <a:pt x="6001" y="2958"/>
                    </a:cubicBezTo>
                    <a:cubicBezTo>
                      <a:pt x="6008" y="2958"/>
                      <a:pt x="6014" y="2964"/>
                      <a:pt x="6014" y="2971"/>
                    </a:cubicBezTo>
                    <a:lnTo>
                      <a:pt x="6014" y="3150"/>
                    </a:lnTo>
                    <a:cubicBezTo>
                      <a:pt x="6014" y="3158"/>
                      <a:pt x="6008" y="3163"/>
                      <a:pt x="6001" y="3163"/>
                    </a:cubicBezTo>
                    <a:cubicBezTo>
                      <a:pt x="5994" y="3163"/>
                      <a:pt x="5988" y="3158"/>
                      <a:pt x="5988" y="3150"/>
                    </a:cubicBezTo>
                    <a:close/>
                    <a:moveTo>
                      <a:pt x="5988" y="2843"/>
                    </a:moveTo>
                    <a:lnTo>
                      <a:pt x="5988" y="2664"/>
                    </a:lnTo>
                    <a:cubicBezTo>
                      <a:pt x="5988" y="2657"/>
                      <a:pt x="5994" y="2651"/>
                      <a:pt x="6001" y="2651"/>
                    </a:cubicBezTo>
                    <a:cubicBezTo>
                      <a:pt x="6008" y="2651"/>
                      <a:pt x="6014" y="2657"/>
                      <a:pt x="6014" y="2664"/>
                    </a:cubicBezTo>
                    <a:lnTo>
                      <a:pt x="6014" y="2843"/>
                    </a:lnTo>
                    <a:cubicBezTo>
                      <a:pt x="6014" y="2850"/>
                      <a:pt x="6008" y="2856"/>
                      <a:pt x="6001" y="2856"/>
                    </a:cubicBezTo>
                    <a:cubicBezTo>
                      <a:pt x="5994" y="2856"/>
                      <a:pt x="5988" y="2850"/>
                      <a:pt x="5988" y="2843"/>
                    </a:cubicBezTo>
                    <a:close/>
                    <a:moveTo>
                      <a:pt x="5988" y="2536"/>
                    </a:moveTo>
                    <a:lnTo>
                      <a:pt x="5988" y="2357"/>
                    </a:lnTo>
                    <a:cubicBezTo>
                      <a:pt x="5988" y="2350"/>
                      <a:pt x="5994" y="2344"/>
                      <a:pt x="6001" y="2344"/>
                    </a:cubicBezTo>
                    <a:cubicBezTo>
                      <a:pt x="6008" y="2344"/>
                      <a:pt x="6014" y="2350"/>
                      <a:pt x="6014" y="2357"/>
                    </a:cubicBezTo>
                    <a:lnTo>
                      <a:pt x="6014" y="2536"/>
                    </a:lnTo>
                    <a:cubicBezTo>
                      <a:pt x="6014" y="2543"/>
                      <a:pt x="6008" y="2549"/>
                      <a:pt x="6001" y="2549"/>
                    </a:cubicBezTo>
                    <a:cubicBezTo>
                      <a:pt x="5994" y="2549"/>
                      <a:pt x="5988" y="2543"/>
                      <a:pt x="5988" y="2536"/>
                    </a:cubicBezTo>
                    <a:close/>
                    <a:moveTo>
                      <a:pt x="5988" y="2229"/>
                    </a:moveTo>
                    <a:lnTo>
                      <a:pt x="5988" y="2050"/>
                    </a:lnTo>
                    <a:cubicBezTo>
                      <a:pt x="5988" y="2043"/>
                      <a:pt x="5994" y="2037"/>
                      <a:pt x="6001" y="2037"/>
                    </a:cubicBezTo>
                    <a:cubicBezTo>
                      <a:pt x="6008" y="2037"/>
                      <a:pt x="6014" y="2043"/>
                      <a:pt x="6014" y="2050"/>
                    </a:cubicBezTo>
                    <a:lnTo>
                      <a:pt x="6014" y="2229"/>
                    </a:lnTo>
                    <a:cubicBezTo>
                      <a:pt x="6014" y="2236"/>
                      <a:pt x="6008" y="2242"/>
                      <a:pt x="6001" y="2242"/>
                    </a:cubicBezTo>
                    <a:cubicBezTo>
                      <a:pt x="5994" y="2242"/>
                      <a:pt x="5988" y="2236"/>
                      <a:pt x="5988" y="2229"/>
                    </a:cubicBezTo>
                    <a:close/>
                    <a:moveTo>
                      <a:pt x="5988" y="1922"/>
                    </a:moveTo>
                    <a:lnTo>
                      <a:pt x="5988" y="1742"/>
                    </a:lnTo>
                    <a:cubicBezTo>
                      <a:pt x="5988" y="1735"/>
                      <a:pt x="5994" y="1730"/>
                      <a:pt x="6001" y="1730"/>
                    </a:cubicBezTo>
                    <a:cubicBezTo>
                      <a:pt x="6008" y="1730"/>
                      <a:pt x="6014" y="1735"/>
                      <a:pt x="6014" y="1742"/>
                    </a:cubicBezTo>
                    <a:lnTo>
                      <a:pt x="6014" y="1922"/>
                    </a:lnTo>
                    <a:cubicBezTo>
                      <a:pt x="6014" y="1929"/>
                      <a:pt x="6008" y="1934"/>
                      <a:pt x="6001" y="1934"/>
                    </a:cubicBezTo>
                    <a:cubicBezTo>
                      <a:pt x="5994" y="1934"/>
                      <a:pt x="5988" y="1929"/>
                      <a:pt x="5988" y="1922"/>
                    </a:cubicBezTo>
                    <a:close/>
                    <a:moveTo>
                      <a:pt x="5988" y="1614"/>
                    </a:moveTo>
                    <a:lnTo>
                      <a:pt x="5988" y="1435"/>
                    </a:lnTo>
                    <a:cubicBezTo>
                      <a:pt x="5988" y="1428"/>
                      <a:pt x="5994" y="1422"/>
                      <a:pt x="6001" y="1422"/>
                    </a:cubicBezTo>
                    <a:cubicBezTo>
                      <a:pt x="6008" y="1422"/>
                      <a:pt x="6014" y="1428"/>
                      <a:pt x="6014" y="1435"/>
                    </a:cubicBezTo>
                    <a:lnTo>
                      <a:pt x="6014" y="1614"/>
                    </a:lnTo>
                    <a:cubicBezTo>
                      <a:pt x="6014" y="1622"/>
                      <a:pt x="6008" y="1627"/>
                      <a:pt x="6001" y="1627"/>
                    </a:cubicBezTo>
                    <a:cubicBezTo>
                      <a:pt x="5994" y="1627"/>
                      <a:pt x="5988" y="1622"/>
                      <a:pt x="5988" y="1614"/>
                    </a:cubicBezTo>
                    <a:close/>
                    <a:moveTo>
                      <a:pt x="5988" y="1307"/>
                    </a:moveTo>
                    <a:lnTo>
                      <a:pt x="5988" y="1128"/>
                    </a:lnTo>
                    <a:cubicBezTo>
                      <a:pt x="5988" y="1121"/>
                      <a:pt x="5994" y="1115"/>
                      <a:pt x="6001" y="1115"/>
                    </a:cubicBezTo>
                    <a:cubicBezTo>
                      <a:pt x="6008" y="1115"/>
                      <a:pt x="6014" y="1121"/>
                      <a:pt x="6014" y="1128"/>
                    </a:cubicBezTo>
                    <a:lnTo>
                      <a:pt x="6014" y="1307"/>
                    </a:lnTo>
                    <a:cubicBezTo>
                      <a:pt x="6014" y="1314"/>
                      <a:pt x="6008" y="1320"/>
                      <a:pt x="6001" y="1320"/>
                    </a:cubicBezTo>
                    <a:cubicBezTo>
                      <a:pt x="5994" y="1320"/>
                      <a:pt x="5988" y="1314"/>
                      <a:pt x="5988" y="1307"/>
                    </a:cubicBezTo>
                    <a:close/>
                    <a:moveTo>
                      <a:pt x="5988" y="1000"/>
                    </a:moveTo>
                    <a:lnTo>
                      <a:pt x="5988" y="821"/>
                    </a:lnTo>
                    <a:cubicBezTo>
                      <a:pt x="5988" y="814"/>
                      <a:pt x="5994" y="808"/>
                      <a:pt x="6001" y="808"/>
                    </a:cubicBezTo>
                    <a:cubicBezTo>
                      <a:pt x="6008" y="808"/>
                      <a:pt x="6014" y="814"/>
                      <a:pt x="6014" y="821"/>
                    </a:cubicBezTo>
                    <a:lnTo>
                      <a:pt x="6014" y="1000"/>
                    </a:lnTo>
                    <a:cubicBezTo>
                      <a:pt x="6014" y="1007"/>
                      <a:pt x="6008" y="1013"/>
                      <a:pt x="6001" y="1013"/>
                    </a:cubicBezTo>
                    <a:cubicBezTo>
                      <a:pt x="5994" y="1013"/>
                      <a:pt x="5988" y="1007"/>
                      <a:pt x="5988" y="1000"/>
                    </a:cubicBezTo>
                    <a:close/>
                    <a:moveTo>
                      <a:pt x="5988" y="693"/>
                    </a:moveTo>
                    <a:lnTo>
                      <a:pt x="5988" y="514"/>
                    </a:lnTo>
                    <a:cubicBezTo>
                      <a:pt x="5988" y="507"/>
                      <a:pt x="5994" y="501"/>
                      <a:pt x="6001" y="501"/>
                    </a:cubicBezTo>
                    <a:cubicBezTo>
                      <a:pt x="6008" y="501"/>
                      <a:pt x="6014" y="507"/>
                      <a:pt x="6014" y="514"/>
                    </a:cubicBezTo>
                    <a:lnTo>
                      <a:pt x="6014" y="693"/>
                    </a:lnTo>
                    <a:cubicBezTo>
                      <a:pt x="6014" y="700"/>
                      <a:pt x="6008" y="706"/>
                      <a:pt x="6001" y="706"/>
                    </a:cubicBezTo>
                    <a:cubicBezTo>
                      <a:pt x="5994" y="706"/>
                      <a:pt x="5988" y="700"/>
                      <a:pt x="5988" y="693"/>
                    </a:cubicBezTo>
                    <a:close/>
                    <a:moveTo>
                      <a:pt x="5988" y="386"/>
                    </a:moveTo>
                    <a:lnTo>
                      <a:pt x="5988" y="206"/>
                    </a:lnTo>
                    <a:cubicBezTo>
                      <a:pt x="5988" y="199"/>
                      <a:pt x="5994" y="194"/>
                      <a:pt x="6001" y="194"/>
                    </a:cubicBezTo>
                    <a:cubicBezTo>
                      <a:pt x="6008" y="194"/>
                      <a:pt x="6014" y="199"/>
                      <a:pt x="6014" y="206"/>
                    </a:cubicBezTo>
                    <a:lnTo>
                      <a:pt x="6014" y="386"/>
                    </a:lnTo>
                    <a:cubicBezTo>
                      <a:pt x="6014" y="393"/>
                      <a:pt x="6008" y="398"/>
                      <a:pt x="6001" y="398"/>
                    </a:cubicBezTo>
                    <a:cubicBezTo>
                      <a:pt x="5994" y="398"/>
                      <a:pt x="5988" y="393"/>
                      <a:pt x="5988" y="386"/>
                    </a:cubicBezTo>
                    <a:close/>
                    <a:moveTo>
                      <a:pt x="5988" y="78"/>
                    </a:moveTo>
                    <a:lnTo>
                      <a:pt x="5988" y="13"/>
                    </a:lnTo>
                    <a:lnTo>
                      <a:pt x="6001" y="26"/>
                    </a:lnTo>
                    <a:lnTo>
                      <a:pt x="5888" y="26"/>
                    </a:lnTo>
                    <a:cubicBezTo>
                      <a:pt x="5881" y="26"/>
                      <a:pt x="5875" y="20"/>
                      <a:pt x="5875" y="13"/>
                    </a:cubicBezTo>
                    <a:cubicBezTo>
                      <a:pt x="5875" y="6"/>
                      <a:pt x="5881" y="0"/>
                      <a:pt x="5888" y="0"/>
                    </a:cubicBezTo>
                    <a:lnTo>
                      <a:pt x="6001" y="0"/>
                    </a:lnTo>
                    <a:cubicBezTo>
                      <a:pt x="6008" y="0"/>
                      <a:pt x="6014" y="6"/>
                      <a:pt x="6014" y="13"/>
                    </a:cubicBezTo>
                    <a:lnTo>
                      <a:pt x="6014" y="78"/>
                    </a:lnTo>
                    <a:cubicBezTo>
                      <a:pt x="6014" y="86"/>
                      <a:pt x="6008" y="91"/>
                      <a:pt x="6001" y="91"/>
                    </a:cubicBezTo>
                    <a:cubicBezTo>
                      <a:pt x="5994" y="91"/>
                      <a:pt x="5988" y="86"/>
                      <a:pt x="5988" y="78"/>
                    </a:cubicBezTo>
                    <a:close/>
                    <a:moveTo>
                      <a:pt x="5760" y="26"/>
                    </a:moveTo>
                    <a:lnTo>
                      <a:pt x="5580" y="26"/>
                    </a:lnTo>
                    <a:cubicBezTo>
                      <a:pt x="5573" y="26"/>
                      <a:pt x="5568" y="20"/>
                      <a:pt x="5568" y="13"/>
                    </a:cubicBezTo>
                    <a:cubicBezTo>
                      <a:pt x="5568" y="6"/>
                      <a:pt x="5573" y="0"/>
                      <a:pt x="5580" y="0"/>
                    </a:cubicBezTo>
                    <a:lnTo>
                      <a:pt x="5760" y="0"/>
                    </a:lnTo>
                    <a:cubicBezTo>
                      <a:pt x="5767" y="0"/>
                      <a:pt x="5772" y="6"/>
                      <a:pt x="5772" y="13"/>
                    </a:cubicBezTo>
                    <a:cubicBezTo>
                      <a:pt x="5772" y="20"/>
                      <a:pt x="5767" y="26"/>
                      <a:pt x="5760" y="26"/>
                    </a:cubicBezTo>
                    <a:close/>
                    <a:moveTo>
                      <a:pt x="5452" y="26"/>
                    </a:moveTo>
                    <a:lnTo>
                      <a:pt x="5273" y="26"/>
                    </a:lnTo>
                    <a:cubicBezTo>
                      <a:pt x="5266" y="26"/>
                      <a:pt x="5260" y="20"/>
                      <a:pt x="5260" y="13"/>
                    </a:cubicBezTo>
                    <a:cubicBezTo>
                      <a:pt x="5260" y="6"/>
                      <a:pt x="5266" y="0"/>
                      <a:pt x="5273" y="0"/>
                    </a:cubicBezTo>
                    <a:lnTo>
                      <a:pt x="5452" y="0"/>
                    </a:lnTo>
                    <a:cubicBezTo>
                      <a:pt x="5459" y="0"/>
                      <a:pt x="5465" y="6"/>
                      <a:pt x="5465" y="13"/>
                    </a:cubicBezTo>
                    <a:cubicBezTo>
                      <a:pt x="5465" y="20"/>
                      <a:pt x="5459" y="26"/>
                      <a:pt x="5452" y="26"/>
                    </a:cubicBezTo>
                    <a:close/>
                    <a:moveTo>
                      <a:pt x="5145" y="26"/>
                    </a:moveTo>
                    <a:lnTo>
                      <a:pt x="4966" y="26"/>
                    </a:lnTo>
                    <a:cubicBezTo>
                      <a:pt x="4959" y="26"/>
                      <a:pt x="4953" y="20"/>
                      <a:pt x="4953" y="13"/>
                    </a:cubicBezTo>
                    <a:cubicBezTo>
                      <a:pt x="4953" y="6"/>
                      <a:pt x="4959" y="0"/>
                      <a:pt x="4966" y="0"/>
                    </a:cubicBezTo>
                    <a:lnTo>
                      <a:pt x="5145" y="0"/>
                    </a:lnTo>
                    <a:cubicBezTo>
                      <a:pt x="5152" y="0"/>
                      <a:pt x="5158" y="6"/>
                      <a:pt x="5158" y="13"/>
                    </a:cubicBezTo>
                    <a:cubicBezTo>
                      <a:pt x="5158" y="20"/>
                      <a:pt x="5152" y="26"/>
                      <a:pt x="5145" y="26"/>
                    </a:cubicBezTo>
                    <a:close/>
                    <a:moveTo>
                      <a:pt x="4838" y="26"/>
                    </a:moveTo>
                    <a:lnTo>
                      <a:pt x="4659" y="26"/>
                    </a:lnTo>
                    <a:cubicBezTo>
                      <a:pt x="4652" y="26"/>
                      <a:pt x="4646" y="20"/>
                      <a:pt x="4646" y="13"/>
                    </a:cubicBezTo>
                    <a:cubicBezTo>
                      <a:pt x="4646" y="6"/>
                      <a:pt x="4652" y="0"/>
                      <a:pt x="4659" y="0"/>
                    </a:cubicBezTo>
                    <a:lnTo>
                      <a:pt x="4838" y="0"/>
                    </a:lnTo>
                    <a:cubicBezTo>
                      <a:pt x="4845" y="0"/>
                      <a:pt x="4851" y="6"/>
                      <a:pt x="4851" y="13"/>
                    </a:cubicBezTo>
                    <a:cubicBezTo>
                      <a:pt x="4851" y="20"/>
                      <a:pt x="4845" y="26"/>
                      <a:pt x="4838" y="26"/>
                    </a:cubicBezTo>
                    <a:close/>
                    <a:moveTo>
                      <a:pt x="4531" y="26"/>
                    </a:moveTo>
                    <a:lnTo>
                      <a:pt x="4352" y="26"/>
                    </a:lnTo>
                    <a:cubicBezTo>
                      <a:pt x="4345" y="26"/>
                      <a:pt x="4339" y="20"/>
                      <a:pt x="4339" y="13"/>
                    </a:cubicBezTo>
                    <a:cubicBezTo>
                      <a:pt x="4339" y="6"/>
                      <a:pt x="4345" y="0"/>
                      <a:pt x="4352" y="0"/>
                    </a:cubicBezTo>
                    <a:lnTo>
                      <a:pt x="4531" y="0"/>
                    </a:lnTo>
                    <a:cubicBezTo>
                      <a:pt x="4538" y="0"/>
                      <a:pt x="4544" y="6"/>
                      <a:pt x="4544" y="13"/>
                    </a:cubicBezTo>
                    <a:cubicBezTo>
                      <a:pt x="4544" y="20"/>
                      <a:pt x="4538" y="26"/>
                      <a:pt x="4531" y="26"/>
                    </a:cubicBezTo>
                    <a:close/>
                    <a:moveTo>
                      <a:pt x="4224" y="26"/>
                    </a:moveTo>
                    <a:lnTo>
                      <a:pt x="4044" y="26"/>
                    </a:lnTo>
                    <a:cubicBezTo>
                      <a:pt x="4037" y="26"/>
                      <a:pt x="4032" y="20"/>
                      <a:pt x="4032" y="13"/>
                    </a:cubicBezTo>
                    <a:cubicBezTo>
                      <a:pt x="4032" y="6"/>
                      <a:pt x="4037" y="0"/>
                      <a:pt x="4044" y="0"/>
                    </a:cubicBezTo>
                    <a:lnTo>
                      <a:pt x="4224" y="0"/>
                    </a:lnTo>
                    <a:cubicBezTo>
                      <a:pt x="4231" y="0"/>
                      <a:pt x="4236" y="6"/>
                      <a:pt x="4236" y="13"/>
                    </a:cubicBezTo>
                    <a:cubicBezTo>
                      <a:pt x="4236" y="20"/>
                      <a:pt x="4231" y="26"/>
                      <a:pt x="4224" y="26"/>
                    </a:cubicBezTo>
                    <a:close/>
                    <a:moveTo>
                      <a:pt x="3916" y="26"/>
                    </a:moveTo>
                    <a:lnTo>
                      <a:pt x="3737" y="26"/>
                    </a:lnTo>
                    <a:cubicBezTo>
                      <a:pt x="3730" y="26"/>
                      <a:pt x="3724" y="20"/>
                      <a:pt x="3724" y="13"/>
                    </a:cubicBezTo>
                    <a:cubicBezTo>
                      <a:pt x="3724" y="6"/>
                      <a:pt x="3730" y="0"/>
                      <a:pt x="3737" y="0"/>
                    </a:cubicBezTo>
                    <a:lnTo>
                      <a:pt x="3916" y="0"/>
                    </a:lnTo>
                    <a:cubicBezTo>
                      <a:pt x="3923" y="0"/>
                      <a:pt x="3929" y="6"/>
                      <a:pt x="3929" y="13"/>
                    </a:cubicBezTo>
                    <a:cubicBezTo>
                      <a:pt x="3929" y="20"/>
                      <a:pt x="3923" y="26"/>
                      <a:pt x="3916" y="26"/>
                    </a:cubicBezTo>
                    <a:close/>
                    <a:moveTo>
                      <a:pt x="3609" y="26"/>
                    </a:moveTo>
                    <a:lnTo>
                      <a:pt x="3430" y="26"/>
                    </a:lnTo>
                    <a:cubicBezTo>
                      <a:pt x="3423" y="26"/>
                      <a:pt x="3417" y="20"/>
                      <a:pt x="3417" y="13"/>
                    </a:cubicBezTo>
                    <a:cubicBezTo>
                      <a:pt x="3417" y="6"/>
                      <a:pt x="3423" y="0"/>
                      <a:pt x="3430" y="0"/>
                    </a:cubicBezTo>
                    <a:lnTo>
                      <a:pt x="3609" y="0"/>
                    </a:lnTo>
                    <a:cubicBezTo>
                      <a:pt x="3616" y="0"/>
                      <a:pt x="3622" y="6"/>
                      <a:pt x="3622" y="13"/>
                    </a:cubicBezTo>
                    <a:cubicBezTo>
                      <a:pt x="3622" y="20"/>
                      <a:pt x="3616" y="26"/>
                      <a:pt x="3609" y="26"/>
                    </a:cubicBezTo>
                    <a:close/>
                    <a:moveTo>
                      <a:pt x="3302" y="26"/>
                    </a:moveTo>
                    <a:lnTo>
                      <a:pt x="3123" y="26"/>
                    </a:lnTo>
                    <a:cubicBezTo>
                      <a:pt x="3116" y="26"/>
                      <a:pt x="3110" y="20"/>
                      <a:pt x="3110" y="13"/>
                    </a:cubicBezTo>
                    <a:cubicBezTo>
                      <a:pt x="3110" y="6"/>
                      <a:pt x="3116" y="0"/>
                      <a:pt x="3123" y="0"/>
                    </a:cubicBezTo>
                    <a:lnTo>
                      <a:pt x="3302" y="0"/>
                    </a:lnTo>
                    <a:cubicBezTo>
                      <a:pt x="3309" y="0"/>
                      <a:pt x="3315" y="6"/>
                      <a:pt x="3315" y="13"/>
                    </a:cubicBezTo>
                    <a:cubicBezTo>
                      <a:pt x="3315" y="20"/>
                      <a:pt x="3309" y="26"/>
                      <a:pt x="3302" y="26"/>
                    </a:cubicBezTo>
                    <a:close/>
                    <a:moveTo>
                      <a:pt x="2995" y="26"/>
                    </a:moveTo>
                    <a:lnTo>
                      <a:pt x="2816" y="26"/>
                    </a:lnTo>
                    <a:cubicBezTo>
                      <a:pt x="2809" y="26"/>
                      <a:pt x="2803" y="20"/>
                      <a:pt x="2803" y="13"/>
                    </a:cubicBezTo>
                    <a:cubicBezTo>
                      <a:pt x="2803" y="6"/>
                      <a:pt x="2809" y="0"/>
                      <a:pt x="2816" y="0"/>
                    </a:cubicBezTo>
                    <a:lnTo>
                      <a:pt x="2995" y="0"/>
                    </a:lnTo>
                    <a:cubicBezTo>
                      <a:pt x="3002" y="0"/>
                      <a:pt x="3008" y="6"/>
                      <a:pt x="3008" y="13"/>
                    </a:cubicBezTo>
                    <a:cubicBezTo>
                      <a:pt x="3008" y="20"/>
                      <a:pt x="3002" y="26"/>
                      <a:pt x="2995" y="26"/>
                    </a:cubicBezTo>
                    <a:close/>
                    <a:moveTo>
                      <a:pt x="2688" y="26"/>
                    </a:moveTo>
                    <a:lnTo>
                      <a:pt x="2508" y="26"/>
                    </a:lnTo>
                    <a:cubicBezTo>
                      <a:pt x="2501" y="26"/>
                      <a:pt x="2496" y="20"/>
                      <a:pt x="2496" y="13"/>
                    </a:cubicBezTo>
                    <a:cubicBezTo>
                      <a:pt x="2496" y="6"/>
                      <a:pt x="2501" y="0"/>
                      <a:pt x="2508" y="0"/>
                    </a:cubicBezTo>
                    <a:lnTo>
                      <a:pt x="2688" y="0"/>
                    </a:lnTo>
                    <a:cubicBezTo>
                      <a:pt x="2695" y="0"/>
                      <a:pt x="2700" y="6"/>
                      <a:pt x="2700" y="13"/>
                    </a:cubicBezTo>
                    <a:cubicBezTo>
                      <a:pt x="2700" y="20"/>
                      <a:pt x="2695" y="26"/>
                      <a:pt x="2688" y="26"/>
                    </a:cubicBezTo>
                    <a:close/>
                    <a:moveTo>
                      <a:pt x="2380" y="26"/>
                    </a:moveTo>
                    <a:lnTo>
                      <a:pt x="2201" y="26"/>
                    </a:lnTo>
                    <a:cubicBezTo>
                      <a:pt x="2194" y="26"/>
                      <a:pt x="2188" y="20"/>
                      <a:pt x="2188" y="13"/>
                    </a:cubicBezTo>
                    <a:cubicBezTo>
                      <a:pt x="2188" y="6"/>
                      <a:pt x="2194" y="0"/>
                      <a:pt x="2201" y="0"/>
                    </a:cubicBezTo>
                    <a:lnTo>
                      <a:pt x="2380" y="0"/>
                    </a:lnTo>
                    <a:cubicBezTo>
                      <a:pt x="2387" y="0"/>
                      <a:pt x="2393" y="6"/>
                      <a:pt x="2393" y="13"/>
                    </a:cubicBezTo>
                    <a:cubicBezTo>
                      <a:pt x="2393" y="20"/>
                      <a:pt x="2387" y="26"/>
                      <a:pt x="2380" y="26"/>
                    </a:cubicBezTo>
                    <a:close/>
                    <a:moveTo>
                      <a:pt x="2073" y="26"/>
                    </a:moveTo>
                    <a:lnTo>
                      <a:pt x="1894" y="26"/>
                    </a:lnTo>
                    <a:cubicBezTo>
                      <a:pt x="1887" y="26"/>
                      <a:pt x="1881" y="20"/>
                      <a:pt x="1881" y="13"/>
                    </a:cubicBezTo>
                    <a:cubicBezTo>
                      <a:pt x="1881" y="6"/>
                      <a:pt x="1887" y="0"/>
                      <a:pt x="1894" y="0"/>
                    </a:cubicBezTo>
                    <a:lnTo>
                      <a:pt x="2073" y="0"/>
                    </a:lnTo>
                    <a:cubicBezTo>
                      <a:pt x="2080" y="0"/>
                      <a:pt x="2086" y="6"/>
                      <a:pt x="2086" y="13"/>
                    </a:cubicBezTo>
                    <a:cubicBezTo>
                      <a:pt x="2086" y="20"/>
                      <a:pt x="2080" y="26"/>
                      <a:pt x="2073" y="26"/>
                    </a:cubicBezTo>
                    <a:close/>
                    <a:moveTo>
                      <a:pt x="1766" y="26"/>
                    </a:moveTo>
                    <a:lnTo>
                      <a:pt x="1587" y="26"/>
                    </a:lnTo>
                    <a:cubicBezTo>
                      <a:pt x="1580" y="26"/>
                      <a:pt x="1574" y="20"/>
                      <a:pt x="1574" y="13"/>
                    </a:cubicBezTo>
                    <a:cubicBezTo>
                      <a:pt x="1574" y="6"/>
                      <a:pt x="1580" y="0"/>
                      <a:pt x="1587" y="0"/>
                    </a:cubicBezTo>
                    <a:lnTo>
                      <a:pt x="1766" y="0"/>
                    </a:lnTo>
                    <a:cubicBezTo>
                      <a:pt x="1773" y="0"/>
                      <a:pt x="1779" y="6"/>
                      <a:pt x="1779" y="13"/>
                    </a:cubicBezTo>
                    <a:cubicBezTo>
                      <a:pt x="1779" y="20"/>
                      <a:pt x="1773" y="26"/>
                      <a:pt x="1766" y="26"/>
                    </a:cubicBezTo>
                    <a:close/>
                    <a:moveTo>
                      <a:pt x="1459" y="26"/>
                    </a:moveTo>
                    <a:lnTo>
                      <a:pt x="1280" y="26"/>
                    </a:lnTo>
                    <a:cubicBezTo>
                      <a:pt x="1273" y="26"/>
                      <a:pt x="1267" y="20"/>
                      <a:pt x="1267" y="13"/>
                    </a:cubicBezTo>
                    <a:cubicBezTo>
                      <a:pt x="1267" y="6"/>
                      <a:pt x="1273" y="0"/>
                      <a:pt x="1280" y="0"/>
                    </a:cubicBezTo>
                    <a:lnTo>
                      <a:pt x="1459" y="0"/>
                    </a:lnTo>
                    <a:cubicBezTo>
                      <a:pt x="1466" y="0"/>
                      <a:pt x="1472" y="6"/>
                      <a:pt x="1472" y="13"/>
                    </a:cubicBezTo>
                    <a:cubicBezTo>
                      <a:pt x="1472" y="20"/>
                      <a:pt x="1466" y="26"/>
                      <a:pt x="1459" y="26"/>
                    </a:cubicBezTo>
                    <a:close/>
                    <a:moveTo>
                      <a:pt x="1152" y="26"/>
                    </a:moveTo>
                    <a:lnTo>
                      <a:pt x="972" y="26"/>
                    </a:lnTo>
                    <a:cubicBezTo>
                      <a:pt x="965" y="26"/>
                      <a:pt x="960" y="20"/>
                      <a:pt x="960" y="13"/>
                    </a:cubicBezTo>
                    <a:cubicBezTo>
                      <a:pt x="960" y="6"/>
                      <a:pt x="965" y="0"/>
                      <a:pt x="972" y="0"/>
                    </a:cubicBezTo>
                    <a:lnTo>
                      <a:pt x="1152" y="0"/>
                    </a:lnTo>
                    <a:cubicBezTo>
                      <a:pt x="1159" y="0"/>
                      <a:pt x="1164" y="6"/>
                      <a:pt x="1164" y="13"/>
                    </a:cubicBezTo>
                    <a:cubicBezTo>
                      <a:pt x="1164" y="20"/>
                      <a:pt x="1159" y="26"/>
                      <a:pt x="1152" y="26"/>
                    </a:cubicBezTo>
                    <a:close/>
                    <a:moveTo>
                      <a:pt x="844" y="26"/>
                    </a:moveTo>
                    <a:lnTo>
                      <a:pt x="665" y="26"/>
                    </a:lnTo>
                    <a:cubicBezTo>
                      <a:pt x="658" y="26"/>
                      <a:pt x="652" y="20"/>
                      <a:pt x="652" y="13"/>
                    </a:cubicBezTo>
                    <a:cubicBezTo>
                      <a:pt x="652" y="6"/>
                      <a:pt x="658" y="0"/>
                      <a:pt x="665" y="0"/>
                    </a:cubicBezTo>
                    <a:lnTo>
                      <a:pt x="844" y="0"/>
                    </a:lnTo>
                    <a:cubicBezTo>
                      <a:pt x="851" y="0"/>
                      <a:pt x="857" y="6"/>
                      <a:pt x="857" y="13"/>
                    </a:cubicBezTo>
                    <a:cubicBezTo>
                      <a:pt x="857" y="20"/>
                      <a:pt x="851" y="26"/>
                      <a:pt x="844" y="26"/>
                    </a:cubicBezTo>
                    <a:close/>
                    <a:moveTo>
                      <a:pt x="537" y="26"/>
                    </a:moveTo>
                    <a:lnTo>
                      <a:pt x="358" y="26"/>
                    </a:lnTo>
                    <a:cubicBezTo>
                      <a:pt x="351" y="26"/>
                      <a:pt x="345" y="20"/>
                      <a:pt x="345" y="13"/>
                    </a:cubicBezTo>
                    <a:cubicBezTo>
                      <a:pt x="345" y="6"/>
                      <a:pt x="351" y="0"/>
                      <a:pt x="358" y="0"/>
                    </a:cubicBezTo>
                    <a:lnTo>
                      <a:pt x="537" y="0"/>
                    </a:lnTo>
                    <a:cubicBezTo>
                      <a:pt x="544" y="0"/>
                      <a:pt x="550" y="6"/>
                      <a:pt x="550" y="13"/>
                    </a:cubicBezTo>
                    <a:cubicBezTo>
                      <a:pt x="550" y="20"/>
                      <a:pt x="544" y="26"/>
                      <a:pt x="537" y="26"/>
                    </a:cubicBezTo>
                    <a:close/>
                    <a:moveTo>
                      <a:pt x="230" y="26"/>
                    </a:moveTo>
                    <a:lnTo>
                      <a:pt x="51" y="26"/>
                    </a:lnTo>
                    <a:cubicBezTo>
                      <a:pt x="44" y="26"/>
                      <a:pt x="38" y="20"/>
                      <a:pt x="38" y="13"/>
                    </a:cubicBezTo>
                    <a:cubicBezTo>
                      <a:pt x="38" y="6"/>
                      <a:pt x="44" y="0"/>
                      <a:pt x="51" y="0"/>
                    </a:cubicBezTo>
                    <a:lnTo>
                      <a:pt x="230" y="0"/>
                    </a:lnTo>
                    <a:cubicBezTo>
                      <a:pt x="237" y="0"/>
                      <a:pt x="243" y="6"/>
                      <a:pt x="243" y="13"/>
                    </a:cubicBezTo>
                    <a:cubicBezTo>
                      <a:pt x="243" y="20"/>
                      <a:pt x="237" y="26"/>
                      <a:pt x="230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Rectangle 239"/>
              <p:cNvSpPr>
                <a:spLocks noChangeArrowheads="1"/>
              </p:cNvSpPr>
              <p:nvPr/>
            </p:nvSpPr>
            <p:spPr bwMode="auto">
              <a:xfrm>
                <a:off x="2544" y="1920"/>
                <a:ext cx="496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800">
                    <a:solidFill>
                      <a:srgbClr val="000000"/>
                    </a:solidFill>
                    <a:latin typeface="Arial" pitchFamily="34" charset="0"/>
                  </a:rPr>
                  <a:t>VEGETATION</a:t>
                </a:r>
                <a:endParaRPr lang="en-US"/>
              </a:p>
            </p:txBody>
          </p:sp>
          <p:sp>
            <p:nvSpPr>
              <p:cNvPr id="30" name="Rectangle 240"/>
              <p:cNvSpPr>
                <a:spLocks noChangeArrowheads="1"/>
              </p:cNvSpPr>
              <p:nvPr/>
            </p:nvSpPr>
            <p:spPr bwMode="auto">
              <a:xfrm>
                <a:off x="2957" y="1920"/>
                <a:ext cx="5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800">
                    <a:solidFill>
                      <a:srgbClr val="000000"/>
                    </a:solidFill>
                    <a:latin typeface="Arial" pitchFamily="34" charset="0"/>
                  </a:rPr>
                  <a:t>-</a:t>
                </a:r>
                <a:endParaRPr lang="en-US"/>
              </a:p>
            </p:txBody>
          </p:sp>
          <p:sp>
            <p:nvSpPr>
              <p:cNvPr id="31" name="Rectangle 241"/>
              <p:cNvSpPr>
                <a:spLocks noChangeArrowheads="1"/>
              </p:cNvSpPr>
              <p:nvPr/>
            </p:nvSpPr>
            <p:spPr bwMode="auto">
              <a:xfrm>
                <a:off x="2982" y="1920"/>
                <a:ext cx="613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800">
                    <a:solidFill>
                      <a:srgbClr val="000000"/>
                    </a:solidFill>
                    <a:latin typeface="Arial" pitchFamily="34" charset="0"/>
                  </a:rPr>
                  <a:t>LIKE PRODUCTS</a:t>
                </a:r>
                <a:endParaRPr lang="en-US"/>
              </a:p>
            </p:txBody>
          </p:sp>
          <p:sp>
            <p:nvSpPr>
              <p:cNvPr id="32" name="Rectangle 242"/>
              <p:cNvSpPr>
                <a:spLocks noChangeArrowheads="1"/>
              </p:cNvSpPr>
              <p:nvPr/>
            </p:nvSpPr>
            <p:spPr bwMode="auto">
              <a:xfrm>
                <a:off x="400" y="3201"/>
                <a:ext cx="195" cy="267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Rectangle 243"/>
              <p:cNvSpPr>
                <a:spLocks noChangeArrowheads="1"/>
              </p:cNvSpPr>
              <p:nvPr/>
            </p:nvSpPr>
            <p:spPr bwMode="auto">
              <a:xfrm>
                <a:off x="400" y="3201"/>
                <a:ext cx="195" cy="267"/>
              </a:xfrm>
              <a:prstGeom prst="rect">
                <a:avLst/>
              </a:prstGeom>
              <a:noFill/>
              <a:ln w="1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Rectangle 244"/>
              <p:cNvSpPr>
                <a:spLocks noChangeArrowheads="1"/>
              </p:cNvSpPr>
              <p:nvPr/>
            </p:nvSpPr>
            <p:spPr bwMode="auto">
              <a:xfrm>
                <a:off x="1499" y="3201"/>
                <a:ext cx="195" cy="259"/>
              </a:xfrm>
              <a:prstGeom prst="rect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Rectangle 245"/>
              <p:cNvSpPr>
                <a:spLocks noChangeArrowheads="1"/>
              </p:cNvSpPr>
              <p:nvPr/>
            </p:nvSpPr>
            <p:spPr bwMode="auto">
              <a:xfrm>
                <a:off x="1499" y="3201"/>
                <a:ext cx="195" cy="259"/>
              </a:xfrm>
              <a:prstGeom prst="rect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Rectangle 246"/>
              <p:cNvSpPr>
                <a:spLocks noChangeArrowheads="1"/>
              </p:cNvSpPr>
              <p:nvPr/>
            </p:nvSpPr>
            <p:spPr bwMode="auto">
              <a:xfrm>
                <a:off x="775" y="3259"/>
                <a:ext cx="8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L</a:t>
                </a:r>
                <a:endParaRPr lang="en-US"/>
              </a:p>
            </p:txBody>
          </p:sp>
          <p:sp>
            <p:nvSpPr>
              <p:cNvPr id="37" name="Rectangle 247"/>
              <p:cNvSpPr>
                <a:spLocks noChangeArrowheads="1"/>
              </p:cNvSpPr>
              <p:nvPr/>
            </p:nvSpPr>
            <p:spPr bwMode="auto">
              <a:xfrm>
                <a:off x="820" y="3259"/>
                <a:ext cx="11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2 </a:t>
                </a:r>
                <a:endParaRPr lang="en-US"/>
              </a:p>
            </p:txBody>
          </p:sp>
          <p:sp>
            <p:nvSpPr>
              <p:cNvPr id="38" name="Rectangle 248"/>
              <p:cNvSpPr>
                <a:spLocks noChangeArrowheads="1"/>
              </p:cNvSpPr>
              <p:nvPr/>
            </p:nvSpPr>
            <p:spPr bwMode="auto">
              <a:xfrm>
                <a:off x="889" y="3259"/>
                <a:ext cx="334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Marine </a:t>
                </a:r>
                <a:endParaRPr lang="en-US"/>
              </a:p>
            </p:txBody>
          </p:sp>
          <p:sp>
            <p:nvSpPr>
              <p:cNvPr id="39" name="Rectangle 249"/>
              <p:cNvSpPr>
                <a:spLocks noChangeArrowheads="1"/>
              </p:cNvSpPr>
              <p:nvPr/>
            </p:nvSpPr>
            <p:spPr bwMode="auto">
              <a:xfrm>
                <a:off x="796" y="3359"/>
                <a:ext cx="38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</a:rPr>
                  <a:t>Products</a:t>
                </a:r>
                <a:endParaRPr lang="en-US" dirty="0"/>
              </a:p>
            </p:txBody>
          </p:sp>
          <p:sp>
            <p:nvSpPr>
              <p:cNvPr id="40" name="Rectangle 250"/>
              <p:cNvSpPr>
                <a:spLocks noChangeArrowheads="1"/>
              </p:cNvSpPr>
              <p:nvPr/>
            </p:nvSpPr>
            <p:spPr bwMode="auto">
              <a:xfrm>
                <a:off x="1873" y="3259"/>
                <a:ext cx="8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L</a:t>
                </a:r>
                <a:endParaRPr lang="en-US"/>
              </a:p>
            </p:txBody>
          </p:sp>
          <p:sp>
            <p:nvSpPr>
              <p:cNvPr id="41" name="Rectangle 251"/>
              <p:cNvSpPr>
                <a:spLocks noChangeArrowheads="1"/>
              </p:cNvSpPr>
              <p:nvPr/>
            </p:nvSpPr>
            <p:spPr bwMode="auto">
              <a:xfrm>
                <a:off x="1921" y="3259"/>
                <a:ext cx="11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2 </a:t>
                </a:r>
                <a:endParaRPr lang="en-US"/>
              </a:p>
            </p:txBody>
          </p:sp>
          <p:sp>
            <p:nvSpPr>
              <p:cNvPr id="42" name="Rectangle 252"/>
              <p:cNvSpPr>
                <a:spLocks noChangeArrowheads="1"/>
              </p:cNvSpPr>
              <p:nvPr/>
            </p:nvSpPr>
            <p:spPr bwMode="auto">
              <a:xfrm>
                <a:off x="1990" y="3259"/>
                <a:ext cx="25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Land </a:t>
                </a:r>
                <a:endParaRPr lang="en-US"/>
              </a:p>
            </p:txBody>
          </p:sp>
          <p:sp>
            <p:nvSpPr>
              <p:cNvPr id="43" name="Rectangle 253"/>
              <p:cNvSpPr>
                <a:spLocks noChangeArrowheads="1"/>
              </p:cNvSpPr>
              <p:nvPr/>
            </p:nvSpPr>
            <p:spPr bwMode="auto">
              <a:xfrm>
                <a:off x="1866" y="3359"/>
                <a:ext cx="3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products</a:t>
                </a:r>
                <a:endParaRPr lang="en-US"/>
              </a:p>
            </p:txBody>
          </p:sp>
          <p:sp>
            <p:nvSpPr>
              <p:cNvPr id="44" name="Rectangle 254"/>
              <p:cNvSpPr>
                <a:spLocks noChangeArrowheads="1"/>
              </p:cNvSpPr>
              <p:nvPr/>
            </p:nvSpPr>
            <p:spPr bwMode="auto">
              <a:xfrm>
                <a:off x="2547" y="3201"/>
                <a:ext cx="195" cy="2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Rectangle 255"/>
              <p:cNvSpPr>
                <a:spLocks noChangeArrowheads="1"/>
              </p:cNvSpPr>
              <p:nvPr/>
            </p:nvSpPr>
            <p:spPr bwMode="auto">
              <a:xfrm>
                <a:off x="2547" y="3201"/>
                <a:ext cx="195" cy="259"/>
              </a:xfrm>
              <a:prstGeom prst="rect">
                <a:avLst/>
              </a:prstGeom>
              <a:noFill/>
              <a:ln w="1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Rectangle 256"/>
              <p:cNvSpPr>
                <a:spLocks noChangeArrowheads="1"/>
              </p:cNvSpPr>
              <p:nvPr/>
            </p:nvSpPr>
            <p:spPr bwMode="auto">
              <a:xfrm>
                <a:off x="2803" y="3311"/>
                <a:ext cx="8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L</a:t>
                </a:r>
                <a:endParaRPr lang="en-US"/>
              </a:p>
            </p:txBody>
          </p:sp>
          <p:sp>
            <p:nvSpPr>
              <p:cNvPr id="47" name="Rectangle 257"/>
              <p:cNvSpPr>
                <a:spLocks noChangeArrowheads="1"/>
              </p:cNvSpPr>
              <p:nvPr/>
            </p:nvSpPr>
            <p:spPr bwMode="auto">
              <a:xfrm>
                <a:off x="2847" y="3311"/>
                <a:ext cx="11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1 </a:t>
                </a:r>
                <a:endParaRPr lang="en-US"/>
              </a:p>
            </p:txBody>
          </p:sp>
          <p:sp>
            <p:nvSpPr>
              <p:cNvPr id="48" name="Rectangle 258"/>
              <p:cNvSpPr>
                <a:spLocks noChangeArrowheads="1"/>
              </p:cNvSpPr>
              <p:nvPr/>
            </p:nvSpPr>
            <p:spPr bwMode="auto">
              <a:xfrm>
                <a:off x="2916" y="3311"/>
                <a:ext cx="38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Products</a:t>
                </a:r>
                <a:endParaRPr lang="en-US"/>
              </a:p>
            </p:txBody>
          </p:sp>
        </p:grpSp>
        <p:sp>
          <p:nvSpPr>
            <p:cNvPr id="6" name="TextBox 2"/>
            <p:cNvSpPr txBox="1"/>
            <p:nvPr/>
          </p:nvSpPr>
          <p:spPr>
            <a:xfrm>
              <a:off x="487129" y="5938274"/>
              <a:ext cx="1677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 smtClean="0"/>
                <a:t>Produced by EUMETSAT</a:t>
              </a:r>
              <a:endParaRPr lang="en-GB" sz="1200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67087" y="5938274"/>
              <a:ext cx="1217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 smtClean="0"/>
                <a:t>Produced by ESA</a:t>
              </a:r>
              <a:endParaRPr lang="en-GB" sz="1200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70535" y="5915103"/>
              <a:ext cx="25588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 smtClean="0"/>
                <a:t>Produced by both  ESA and EUMETSAT</a:t>
              </a:r>
              <a:endParaRPr lang="en-GB" sz="1200" i="1" dirty="0"/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Baseline Sea Surface Temperature Products (SLSTR)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5855" y="1252149"/>
          <a:ext cx="9272372" cy="4868565"/>
        </p:xfrm>
        <a:graphic>
          <a:graphicData uri="http://schemas.openxmlformats.org/drawingml/2006/table">
            <a:tbl>
              <a:tblPr/>
              <a:tblGrid>
                <a:gridCol w="1787713"/>
                <a:gridCol w="2703824"/>
                <a:gridCol w="4780835"/>
              </a:tblGrid>
              <a:tr h="84037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Product</a:t>
                      </a:r>
                      <a:r>
                        <a:rPr lang="en-GB" sz="1200" b="1" baseline="0" dirty="0" smtClean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Class (ID)</a:t>
                      </a:r>
                      <a:endParaRPr lang="en-GB" sz="12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Parameter</a:t>
                      </a:r>
                      <a:endParaRPr lang="en-GB" sz="120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Parameter Definition</a:t>
                      </a:r>
                      <a:endParaRPr lang="en-GB" sz="120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04490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SLSTR Level 1B</a:t>
                      </a:r>
                      <a:br>
                        <a:rPr lang="en-GB" sz="1200" dirty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(SLSTR-L1B</a:t>
                      </a:r>
                      <a:r>
                        <a:rPr lang="en-GB" sz="1200" dirty="0" smtClean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)</a:t>
                      </a:r>
                      <a:endParaRPr lang="en-GB" sz="12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Top of Atmosphere radiances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Top of Atmosphere brightness temperatures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Radiance in [W m s2 sr-1 µm-1] of band S1-S3. Brightness Temperatures for S4-S9 in [K]. All values in dual view with time stamps, flags, geo-location and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meteo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annotation data set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8328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smtClean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SLSTR Level </a:t>
                      </a:r>
                      <a:r>
                        <a:rPr lang="en-GB" sz="1200" dirty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2 SST</a:t>
                      </a:r>
                      <a:br>
                        <a:rPr lang="en-GB" sz="1200" dirty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(SLSTR-SST</a:t>
                      </a:r>
                      <a:r>
                        <a:rPr lang="en-GB" sz="1200" dirty="0" smtClean="0">
                          <a:solidFill>
                            <a:srgbClr val="FFFFFF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)</a:t>
                      </a:r>
                      <a:endParaRPr lang="en-GB" sz="1200" dirty="0">
                        <a:solidFill>
                          <a:srgbClr val="0000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Sea Surface skin Temperature (SST)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Stand-alone product conforming to the GHRSST L2P specification, containing a composite ”best SST” field, error estimates and contextual auxiliary data fields, SST in [K] and various other units.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Note: intermediate SST estimates (D2/D3/N2/N3 </a:t>
                      </a:r>
                      <a:r>
                        <a:rPr lang="en-GB" sz="1200" dirty="0" err="1" smtClean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SSTskin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products) are produced but not distributed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71450" y="3267075"/>
            <a:ext cx="9505950" cy="1209675"/>
          </a:xfrm>
          <a:prstGeom prst="rect">
            <a:avLst/>
          </a:prstGeom>
          <a:solidFill>
            <a:schemeClr val="accent6">
              <a:lumMod val="20000"/>
              <a:lumOff val="80000"/>
              <a:alpha val="1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EUMETSAT and the Sentinels 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532238" y="1532238"/>
            <a:ext cx="65903" cy="4555524"/>
          </a:xfrm>
          <a:prstGeom prst="lin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8281" y="1219201"/>
            <a:ext cx="9539417" cy="52706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GB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	</a:t>
            </a:r>
            <a:r>
              <a:rPr lang="en-GB" sz="1400" i="1" dirty="0" smtClean="0">
                <a:solidFill>
                  <a:schemeClr val="tx2"/>
                </a:solidFill>
              </a:rPr>
              <a:t>EUMETSAT Direct 				EUMETSAT User Community</a:t>
            </a:r>
          </a:p>
          <a:p>
            <a:pPr>
              <a:spcBef>
                <a:spcPts val="300"/>
              </a:spcBef>
            </a:pPr>
            <a:r>
              <a:rPr lang="en-GB" sz="1400" i="1" dirty="0" smtClean="0">
                <a:solidFill>
                  <a:schemeClr val="tx2"/>
                </a:solidFill>
              </a:rPr>
              <a:t>		Programmatic Engagement :			interest/link:</a:t>
            </a:r>
          </a:p>
          <a:p>
            <a:pPr>
              <a:spcBef>
                <a:spcPts val="300"/>
              </a:spcBef>
            </a:pPr>
            <a:endParaRPr lang="en-GB" sz="1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GB" sz="1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Sentinel-1</a:t>
            </a:r>
            <a:r>
              <a:rPr lang="en-GB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	</a:t>
            </a:r>
            <a:r>
              <a:rPr lang="en-GB" sz="1400" dirty="0" smtClean="0">
                <a:solidFill>
                  <a:schemeClr val="tx1"/>
                </a:solidFill>
              </a:rPr>
              <a:t>-</a:t>
            </a:r>
            <a:r>
              <a:rPr lang="en-GB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			</a:t>
            </a:r>
            <a:r>
              <a:rPr lang="en-GB" sz="1400" dirty="0" smtClean="0">
                <a:solidFill>
                  <a:srgbClr val="002060"/>
                </a:solidFill>
              </a:rPr>
              <a:t>Marine Meteorology, Sea  Ice</a:t>
            </a:r>
            <a:r>
              <a:rPr lang="en-GB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									</a:t>
            </a:r>
          </a:p>
          <a:p>
            <a:pPr>
              <a:spcBef>
                <a:spcPts val="300"/>
              </a:spcBef>
            </a:pPr>
            <a:endParaRPr lang="en-GB" sz="1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GB" sz="1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Sentinel-2</a:t>
            </a:r>
            <a:r>
              <a:rPr lang="en-GB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</a:t>
            </a:r>
            <a:r>
              <a:rPr lang="en-GB" sz="1400" dirty="0" smtClean="0">
                <a:solidFill>
                  <a:schemeClr val="tx1"/>
                </a:solidFill>
              </a:rPr>
              <a:t>	-</a:t>
            </a:r>
            <a:r>
              <a:rPr lang="en-GB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			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</a:rPr>
              <a:t>E.g. marine environment</a:t>
            </a:r>
            <a:r>
              <a:rPr lang="en-GB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,</a:t>
            </a:r>
            <a:endParaRPr lang="en-GB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</a:pPr>
            <a:endParaRPr lang="en-GB" sz="1400" dirty="0" smtClean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</a:pPr>
            <a:endParaRPr lang="en-GB" sz="1400" dirty="0" smtClean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</a:pPr>
            <a:r>
              <a:rPr lang="en-GB" sz="1400" dirty="0" smtClean="0">
                <a:solidFill>
                  <a:srgbClr val="C00000"/>
                </a:solidFill>
              </a:rPr>
              <a:t>Sentinel-3   	</a:t>
            </a:r>
            <a:r>
              <a:rPr lang="en-GB" sz="1400" dirty="0" err="1" smtClean="0">
                <a:solidFill>
                  <a:srgbClr val="C00000"/>
                </a:solidFill>
              </a:rPr>
              <a:t>Sentinel-3</a:t>
            </a:r>
            <a:r>
              <a:rPr lang="en-GB" sz="1400" dirty="0" smtClean="0">
                <a:solidFill>
                  <a:srgbClr val="C00000"/>
                </a:solidFill>
              </a:rPr>
              <a:t> Marine Mission			Oceanography, Marine 			 (Marine Centre) 				Meteorology, Sea Ice, 								Seasonal Forecasting, Climate,</a:t>
            </a:r>
          </a:p>
          <a:p>
            <a:pPr>
              <a:spcBef>
                <a:spcPts val="300"/>
              </a:spcBef>
            </a:pPr>
            <a:r>
              <a:rPr lang="en-GB" sz="1400" dirty="0" smtClean="0">
                <a:solidFill>
                  <a:srgbClr val="C00000"/>
                </a:solidFill>
              </a:rPr>
              <a:t>							Marine Environment</a:t>
            </a:r>
          </a:p>
          <a:p>
            <a:pPr>
              <a:spcBef>
                <a:spcPts val="300"/>
              </a:spcBef>
            </a:pPr>
            <a:r>
              <a:rPr lang="en-GB" sz="1400" dirty="0" smtClean="0">
                <a:solidFill>
                  <a:srgbClr val="C00000"/>
                </a:solidFill>
              </a:rPr>
              <a:t>							</a:t>
            </a:r>
            <a:endParaRPr lang="en-GB" sz="1400" dirty="0" smtClean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</a:pPr>
            <a:r>
              <a:rPr lang="en-GB" sz="1400" dirty="0" smtClean="0">
                <a:solidFill>
                  <a:srgbClr val="002060"/>
                </a:solidFill>
              </a:rPr>
              <a:t>Sentinel-4	Part of EUMETSAT MTG System		Atmospheric  Composition (GEO)</a:t>
            </a:r>
          </a:p>
          <a:p>
            <a:pPr>
              <a:spcBef>
                <a:spcPts val="300"/>
              </a:spcBef>
            </a:pPr>
            <a:endParaRPr lang="en-GB" sz="1400" dirty="0" smtClean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</a:pPr>
            <a:r>
              <a:rPr lang="en-GB" sz="1400" dirty="0" smtClean="0">
                <a:solidFill>
                  <a:srgbClr val="002060"/>
                </a:solidFill>
              </a:rPr>
              <a:t>Sentinel-5  	Part of EUMETSAT EPS-SG systems 		Atmospheric Composition (LEO)</a:t>
            </a:r>
          </a:p>
          <a:p>
            <a:pPr>
              <a:spcBef>
                <a:spcPts val="300"/>
              </a:spcBef>
            </a:pPr>
            <a:endParaRPr lang="en-GB" sz="1400" dirty="0" smtClean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</a:pPr>
            <a:r>
              <a:rPr lang="en-GB" sz="1400" dirty="0" smtClean="0">
                <a:solidFill>
                  <a:srgbClr val="002060"/>
                </a:solidFill>
              </a:rPr>
              <a:t>Sentinel-6	Jason Continuity of Service			Oceanography, Climate</a:t>
            </a:r>
          </a:p>
          <a:p>
            <a:pPr>
              <a:spcBef>
                <a:spcPts val="300"/>
              </a:spcBef>
            </a:pPr>
            <a:r>
              <a:rPr lang="en-GB" sz="1400" dirty="0" smtClean="0">
                <a:solidFill>
                  <a:srgbClr val="002060"/>
                </a:solidFill>
              </a:rPr>
              <a:t>		EUMETSAT Optional Program </a:t>
            </a:r>
          </a:p>
          <a:p>
            <a:pPr>
              <a:spcBef>
                <a:spcPts val="300"/>
              </a:spcBef>
            </a:pPr>
            <a:r>
              <a:rPr lang="en-GB" sz="1400" dirty="0" smtClean="0">
                <a:solidFill>
                  <a:srgbClr val="002060"/>
                </a:solidFill>
              </a:rPr>
              <a:t>		with Partners  (follow-on of Jason-2/3)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30" y="163983"/>
            <a:ext cx="9150350" cy="839788"/>
          </a:xfrm>
        </p:spPr>
        <p:txBody>
          <a:bodyPr/>
          <a:lstStyle/>
          <a:p>
            <a:r>
              <a:rPr lang="en-GB" dirty="0" smtClean="0"/>
              <a:t>Baseline Ocean Colour Products  (OLCI)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5330" y="1096269"/>
          <a:ext cx="9399372" cy="5171342"/>
        </p:xfrm>
        <a:graphic>
          <a:graphicData uri="http://schemas.openxmlformats.org/drawingml/2006/table">
            <a:tbl>
              <a:tblPr/>
              <a:tblGrid>
                <a:gridCol w="1474573"/>
                <a:gridCol w="2866767"/>
                <a:gridCol w="5058032"/>
              </a:tblGrid>
              <a:tr h="6097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Product </a:t>
                      </a:r>
                      <a:r>
                        <a:rPr lang="en-GB" sz="12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Class (ID)</a:t>
                      </a:r>
                      <a:endParaRPr lang="en-GB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Parameter</a:t>
                      </a:r>
                      <a:endParaRPr lang="en-GB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Parameter Definition</a:t>
                      </a:r>
                      <a:endParaRPr lang="en-GB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0975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OLCI Level </a:t>
                      </a:r>
                      <a:r>
                        <a:rPr lang="en-GB" sz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GB" sz="1200" baseline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 </a:t>
                      </a:r>
                      <a:r>
                        <a:rPr lang="en-GB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RR and </a:t>
                      </a:r>
                      <a:r>
                        <a:rPr lang="en-GB" sz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FR</a:t>
                      </a:r>
                      <a:r>
                        <a:rPr lang="en-GB" sz="1200" baseline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(OLCI-L1B)</a:t>
                      </a:r>
                      <a:endParaRPr lang="en-GB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Top of Atmosphere radiances </a:t>
                      </a: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Radiance in [W m s2 sr-1 µm-1] of 21 OLCI bands with time stamps, flags, geo-location, meteo annotation data set</a:t>
                      </a: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975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OLCI Level </a:t>
                      </a:r>
                      <a:r>
                        <a:rPr lang="en-GB" sz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200" baseline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i</a:t>
                      </a:r>
                      <a:r>
                        <a:rPr lang="en-GB" sz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n-GB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RR and </a:t>
                      </a:r>
                      <a:r>
                        <a:rPr lang="en-GB" sz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FR</a:t>
                      </a:r>
                      <a:r>
                        <a:rPr lang="en-GB" sz="1200" baseline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(OLCI-L2WLR)</a:t>
                      </a:r>
                      <a:endParaRPr lang="en-GB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Water leaving reflectance (R)</a:t>
                      </a: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Surface directional reflectance, dimensionless, corrected for atmosphere and Sun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specular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reflection, at all OLCI channels except those dedicated to atmosphere absorption measurements, and associated error estimates.</a:t>
                      </a: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404648">
                <a:tc rowSpan="5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Ocean Colour Products </a:t>
                      </a:r>
                      <a:br>
                        <a:rPr lang="en-GB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(OLCI-L2OC)</a:t>
                      </a:r>
                      <a:endParaRPr lang="en-GB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</a:t>
                      </a:r>
                      <a:endParaRPr lang="en-GB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Algal pigment concentration 1 (Chl-1)</a:t>
                      </a: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Chlorophyll-a concentration in Case 1 waters and associated error estimates, in mg.m-3 </a:t>
                      </a:r>
                      <a:endParaRPr lang="en-GB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46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Algal pigment concentration 2 (Chl-2)</a:t>
                      </a: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Chlorophyll-a concentration in Case 2 waters and associated error estimates, in mg.m-3 </a:t>
                      </a:r>
                      <a:endParaRPr lang="en-GB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487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 Suspended Matter concentration (TSM)</a:t>
                      </a: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Total suspended matter concentration, and associated error estimates, in g.m-3 </a:t>
                      </a:r>
                      <a:endParaRPr lang="en-GB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665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Diffuse Attenuation coefficient (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Kd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Diffuse attenuation coefficient for downwelling irradiance, and associated error estimates, in m-1 at 490 nm. </a:t>
                      </a:r>
                      <a:endParaRPr lang="en-GB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487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CDM absorption coefficient (CDOM)</a:t>
                      </a: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Absorption of Coloured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Detrital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and Dissolved Material, and associated error estimates, expressed in m-1 at 443 nm. </a:t>
                      </a:r>
                      <a:endParaRPr lang="en-GB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345" marR="13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PDGS Dissemination baseline</a:t>
            </a:r>
            <a:endParaRPr lang="en-GB" dirty="0"/>
          </a:p>
        </p:txBody>
      </p:sp>
      <p:sp>
        <p:nvSpPr>
          <p:cNvPr id="70246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02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48" y="1085850"/>
            <a:ext cx="9625902" cy="52768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Sentinel-3 Services. Some take home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Wonderful Services for Marine (EUMETSAT) and Land (ESA) Applications</a:t>
            </a:r>
          </a:p>
          <a:p>
            <a:endParaRPr lang="en-US" sz="2800" dirty="0" smtClean="0"/>
          </a:p>
          <a:p>
            <a:r>
              <a:rPr lang="en-US" sz="2800" dirty="0" smtClean="0"/>
              <a:t>Long term services: 4 satellites: 2 approved; 2 planned.</a:t>
            </a:r>
          </a:p>
          <a:p>
            <a:endParaRPr lang="en-US" sz="2800" dirty="0" smtClean="0"/>
          </a:p>
          <a:p>
            <a:r>
              <a:rPr lang="en-US" sz="2800" dirty="0" smtClean="0"/>
              <a:t>The S-3 Marine Centre at EUMETSAT is the core S-3 service for the operational marine applications.  </a:t>
            </a:r>
          </a:p>
          <a:p>
            <a:endParaRPr lang="en-US" sz="2800" dirty="0" smtClean="0"/>
          </a:p>
          <a:p>
            <a:r>
              <a:rPr lang="en-US" sz="2800" dirty="0" smtClean="0"/>
              <a:t> C</a:t>
            </a:r>
            <a:r>
              <a:rPr lang="en-US" sz="2800" dirty="0" smtClean="0"/>
              <a:t>omplex product, service and dissemination structure.</a:t>
            </a:r>
          </a:p>
          <a:p>
            <a:endParaRPr lang="en-US" sz="2800" dirty="0" smtClean="0"/>
          </a:p>
          <a:p>
            <a:r>
              <a:rPr lang="en-US" sz="2800" dirty="0" smtClean="0"/>
              <a:t>User Product Format: all measurement data in </a:t>
            </a:r>
            <a:r>
              <a:rPr lang="en-US" sz="2800" dirty="0" err="1" smtClean="0"/>
              <a:t>NetCDF</a:t>
            </a:r>
            <a:r>
              <a:rPr lang="en-US" sz="2800" dirty="0" smtClean="0"/>
              <a:t>, Safe encapsulations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Launch Sentinel-3 A;   End October 2015 </a:t>
            </a:r>
          </a:p>
          <a:p>
            <a:endParaRPr lang="en-GB" dirty="0"/>
          </a:p>
        </p:txBody>
      </p:sp>
      <p:pic>
        <p:nvPicPr>
          <p:cNvPr id="4" name="Picture 3" descr="fingers_cross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3349" y="5078289"/>
            <a:ext cx="828675" cy="12748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Sentinel-3 Satellite and Payload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01612" y="857250"/>
            <a:ext cx="9180513" cy="5692775"/>
            <a:chOff x="-36513" y="1219200"/>
            <a:chExt cx="9180513" cy="5692775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0" y="1260475"/>
              <a:ext cx="1439863" cy="56245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6" name="Picture 7" descr="Sentinel 3 Fond cie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8425" y="1258888"/>
              <a:ext cx="7775575" cy="565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-36513" y="1219200"/>
              <a:ext cx="4911726" cy="2634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>
                  <a:solidFill>
                    <a:srgbClr val="FFFFFF"/>
                  </a:solidFill>
                </a:rPr>
                <a:t>Main satellite characteristics</a:t>
              </a:r>
            </a:p>
            <a:p>
              <a:pPr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GB" sz="1400" dirty="0">
                  <a:solidFill>
                    <a:srgbClr val="FFFFFF"/>
                  </a:solidFill>
                </a:rPr>
                <a:t> 1250 kg maximal mass</a:t>
              </a:r>
            </a:p>
            <a:p>
              <a:pPr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GB" sz="1400" dirty="0">
                  <a:solidFill>
                    <a:srgbClr val="FFFFFF"/>
                  </a:solidFill>
                </a:rPr>
                <a:t> Volume in 3.89 m x 2.202 m x 2.207 m</a:t>
              </a:r>
            </a:p>
            <a:p>
              <a:pPr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GB" sz="1400" dirty="0">
                  <a:solidFill>
                    <a:srgbClr val="FFFFFF"/>
                  </a:solidFill>
                </a:rPr>
                <a:t> Average power consumption of 1100 W</a:t>
              </a:r>
            </a:p>
            <a:p>
              <a:pPr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GB" sz="1400" dirty="0">
                  <a:solidFill>
                    <a:srgbClr val="FFFFFF"/>
                  </a:solidFill>
                </a:rPr>
                <a:t> </a:t>
              </a:r>
              <a:r>
                <a:rPr lang="en-GB" sz="1400" dirty="0">
                  <a:solidFill>
                    <a:srgbClr val="FF0000"/>
                  </a:solidFill>
                </a:rPr>
                <a:t>7.5 years lifetime (fuel for 5 add. years)</a:t>
              </a:r>
            </a:p>
            <a:p>
              <a:pPr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GB" sz="1400" dirty="0">
                  <a:solidFill>
                    <a:srgbClr val="FFFFFF"/>
                  </a:solidFill>
                </a:rPr>
                <a:t> Large cold face for optical instruments  </a:t>
              </a:r>
            </a:p>
            <a:p>
              <a:pPr>
                <a:spcBef>
                  <a:spcPct val="20000"/>
                </a:spcBef>
              </a:pPr>
              <a:r>
                <a:rPr lang="en-GB" sz="1400" dirty="0">
                  <a:solidFill>
                    <a:srgbClr val="FFFFFF"/>
                  </a:solidFill>
                </a:rPr>
                <a:t>      thermal control</a:t>
              </a:r>
            </a:p>
            <a:p>
              <a:pPr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GB" sz="1400" dirty="0">
                  <a:solidFill>
                    <a:srgbClr val="FFFFFF"/>
                  </a:solidFill>
                </a:rPr>
                <a:t> Modular accommodation for a simplified</a:t>
              </a:r>
            </a:p>
            <a:p>
              <a:pPr>
                <a:spcBef>
                  <a:spcPct val="20000"/>
                </a:spcBef>
              </a:pPr>
              <a:r>
                <a:rPr lang="en-GB" sz="1400" dirty="0">
                  <a:solidFill>
                    <a:srgbClr val="FFFFFF"/>
                  </a:solidFill>
                </a:rPr>
                <a:t>      management of industrial interfaces</a:t>
              </a:r>
            </a:p>
            <a:p>
              <a:pPr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GB" sz="1400" dirty="0">
                  <a:solidFill>
                    <a:srgbClr val="FFFFFF"/>
                  </a:solidFill>
                </a:rPr>
                <a:t> </a:t>
              </a:r>
              <a:endParaRPr lang="en-GB" sz="1400" dirty="0" smtClean="0">
                <a:solidFill>
                  <a:srgbClr val="FFFFFF"/>
                </a:solidFill>
              </a:endParaRPr>
            </a:p>
          </p:txBody>
        </p: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4787900" y="2133600"/>
              <a:ext cx="2700338" cy="1871663"/>
              <a:chOff x="3016" y="1344"/>
              <a:chExt cx="1701" cy="1179"/>
            </a:xfrm>
          </p:grpSpPr>
          <p:sp>
            <p:nvSpPr>
              <p:cNvPr id="29" name="Text Box 20"/>
              <p:cNvSpPr txBox="1">
                <a:spLocks noChangeArrowheads="1"/>
              </p:cNvSpPr>
              <p:nvPr/>
            </p:nvSpPr>
            <p:spPr bwMode="auto">
              <a:xfrm>
                <a:off x="3016" y="1344"/>
                <a:ext cx="1043" cy="67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dirty="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Sea and Land Surface Temperature Radiometer</a:t>
                </a:r>
                <a:endParaRPr lang="en-US" sz="16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Line 31"/>
              <p:cNvSpPr>
                <a:spLocks noChangeShapeType="1"/>
              </p:cNvSpPr>
              <p:nvPr/>
            </p:nvSpPr>
            <p:spPr bwMode="auto">
              <a:xfrm>
                <a:off x="3923" y="1979"/>
                <a:ext cx="794" cy="5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7488238" y="1484313"/>
              <a:ext cx="1655762" cy="1657350"/>
              <a:chOff x="4717" y="935"/>
              <a:chExt cx="1043" cy="1044"/>
            </a:xfrm>
          </p:grpSpPr>
          <p:sp>
            <p:nvSpPr>
              <p:cNvPr id="27" name="Text Box 21"/>
              <p:cNvSpPr txBox="1">
                <a:spLocks noChangeArrowheads="1"/>
              </p:cNvSpPr>
              <p:nvPr/>
            </p:nvSpPr>
            <p:spPr bwMode="auto">
              <a:xfrm>
                <a:off x="4717" y="935"/>
                <a:ext cx="1043" cy="52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Ocean and Land Colour Instrument</a:t>
                </a:r>
                <a:endParaRPr lang="en-US" sz="16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Line 32"/>
              <p:cNvSpPr>
                <a:spLocks noChangeShapeType="1"/>
              </p:cNvSpPr>
              <p:nvPr/>
            </p:nvSpPr>
            <p:spPr bwMode="auto">
              <a:xfrm flipH="1">
                <a:off x="5125" y="1389"/>
                <a:ext cx="477" cy="59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5940425" y="1341438"/>
              <a:ext cx="2936875" cy="4721225"/>
              <a:chOff x="3742" y="845"/>
              <a:chExt cx="1850" cy="2974"/>
            </a:xfrm>
          </p:grpSpPr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3742" y="845"/>
                <a:ext cx="827" cy="3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6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Microwave </a:t>
                </a:r>
              </a:p>
              <a:p>
                <a:pPr>
                  <a:defRPr/>
                </a:pPr>
                <a:r>
                  <a:rPr lang="en-GB" sz="16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Radiometer</a:t>
                </a:r>
                <a:endParaRPr lang="en-US" sz="16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4808" y="3453"/>
                <a:ext cx="784" cy="3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SAR Radar Altimeter</a:t>
                </a:r>
                <a:endParaRPr lang="en-US" sz="16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Line 30"/>
              <p:cNvSpPr>
                <a:spLocks noChangeShapeType="1"/>
              </p:cNvSpPr>
              <p:nvPr/>
            </p:nvSpPr>
            <p:spPr bwMode="auto">
              <a:xfrm>
                <a:off x="4195" y="1185"/>
                <a:ext cx="227" cy="65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Line 33"/>
              <p:cNvSpPr>
                <a:spLocks noChangeShapeType="1"/>
              </p:cNvSpPr>
              <p:nvPr/>
            </p:nvSpPr>
            <p:spPr bwMode="auto">
              <a:xfrm flipH="1" flipV="1">
                <a:off x="4694" y="3226"/>
                <a:ext cx="363" cy="2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5040313" y="4076700"/>
              <a:ext cx="4103687" cy="2222500"/>
              <a:chOff x="3175" y="2568"/>
              <a:chExt cx="2585" cy="1400"/>
            </a:xfrm>
          </p:grpSpPr>
          <p:sp>
            <p:nvSpPr>
              <p:cNvPr id="15" name="Text Box 26"/>
              <p:cNvSpPr txBox="1">
                <a:spLocks noChangeArrowheads="1"/>
              </p:cNvSpPr>
              <p:nvPr/>
            </p:nvSpPr>
            <p:spPr bwMode="auto">
              <a:xfrm>
                <a:off x="5238" y="2568"/>
                <a:ext cx="522" cy="2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200" dirty="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X-band Antenna</a:t>
                </a:r>
                <a:endParaRPr lang="en-US" sz="12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Text Box 27"/>
              <p:cNvSpPr txBox="1">
                <a:spLocks noChangeArrowheads="1"/>
              </p:cNvSpPr>
              <p:nvPr/>
            </p:nvSpPr>
            <p:spPr bwMode="auto">
              <a:xfrm>
                <a:off x="5125" y="2999"/>
                <a:ext cx="522" cy="2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2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DORIS Antenna</a:t>
                </a:r>
                <a:endParaRPr lang="en-US" sz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auto">
              <a:xfrm>
                <a:off x="3991" y="3680"/>
                <a:ext cx="522" cy="2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2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S-band Antenna</a:t>
                </a:r>
                <a:endParaRPr lang="en-US" sz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Text Box 29"/>
              <p:cNvSpPr txBox="1">
                <a:spLocks noChangeArrowheads="1"/>
              </p:cNvSpPr>
              <p:nvPr/>
            </p:nvSpPr>
            <p:spPr bwMode="auto">
              <a:xfrm>
                <a:off x="3175" y="3317"/>
                <a:ext cx="522" cy="4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2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Laser retro-reflector</a:t>
                </a:r>
                <a:endParaRPr lang="en-US" sz="12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Line 34"/>
              <p:cNvSpPr>
                <a:spLocks noChangeShapeType="1"/>
              </p:cNvSpPr>
              <p:nvPr/>
            </p:nvSpPr>
            <p:spPr bwMode="auto">
              <a:xfrm flipV="1">
                <a:off x="3402" y="2976"/>
                <a:ext cx="725" cy="34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Line 35"/>
              <p:cNvSpPr>
                <a:spLocks noChangeShapeType="1"/>
              </p:cNvSpPr>
              <p:nvPr/>
            </p:nvSpPr>
            <p:spPr bwMode="auto">
              <a:xfrm flipH="1" flipV="1">
                <a:off x="4059" y="3294"/>
                <a:ext cx="136" cy="40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Line 36"/>
              <p:cNvSpPr>
                <a:spLocks noChangeShapeType="1"/>
              </p:cNvSpPr>
              <p:nvPr/>
            </p:nvSpPr>
            <p:spPr bwMode="auto">
              <a:xfrm flipH="1" flipV="1">
                <a:off x="4604" y="2863"/>
                <a:ext cx="521" cy="273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Line 37"/>
              <p:cNvSpPr>
                <a:spLocks noChangeShapeType="1"/>
              </p:cNvSpPr>
              <p:nvPr/>
            </p:nvSpPr>
            <p:spPr bwMode="auto">
              <a:xfrm flipH="1">
                <a:off x="5012" y="2750"/>
                <a:ext cx="250" cy="113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4895850" y="4257675"/>
              <a:ext cx="828675" cy="2762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GPS</a:t>
              </a:r>
              <a:endParaRPr lang="en-US" sz="1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4" name="Curved Connector 9"/>
            <p:cNvCxnSpPr>
              <a:stCxn id="13" idx="0"/>
            </p:cNvCxnSpPr>
            <p:nvPr/>
          </p:nvCxnSpPr>
          <p:spPr bwMode="auto">
            <a:xfrm rot="5400000" flipH="1" flipV="1">
              <a:off x="5499101" y="3384550"/>
              <a:ext cx="684212" cy="1062037"/>
            </a:xfrm>
            <a:prstGeom prst="curvedConnector2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Continuity challenge: </a:t>
            </a:r>
            <a:r>
              <a:rPr lang="en-GB" dirty="0" smtClean="0"/>
              <a:t> Sentinel-3  A and B, C and D</a:t>
            </a:r>
            <a:endParaRPr lang="en-GB" dirty="0"/>
          </a:p>
        </p:txBody>
      </p:sp>
      <p:pic>
        <p:nvPicPr>
          <p:cNvPr id="4" name="Picture 8" descr="Comp 1 (0-00-00-08).jpg"/>
          <p:cNvPicPr>
            <a:picLocks noChangeAspect="1"/>
          </p:cNvPicPr>
          <p:nvPr/>
        </p:nvPicPr>
        <p:blipFill>
          <a:blip r:embed="rId2" cstate="print"/>
          <a:srcRect r="16945"/>
          <a:stretch>
            <a:fillRect/>
          </a:stretch>
        </p:blipFill>
        <p:spPr bwMode="auto">
          <a:xfrm>
            <a:off x="584515" y="1340768"/>
            <a:ext cx="336749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omp 1 (0-00-00-08).jpg"/>
          <p:cNvPicPr>
            <a:picLocks noChangeAspect="1"/>
          </p:cNvPicPr>
          <p:nvPr/>
        </p:nvPicPr>
        <p:blipFill>
          <a:blip r:embed="rId2" cstate="print"/>
          <a:srcRect r="16945"/>
          <a:stretch>
            <a:fillRect/>
          </a:stretch>
        </p:blipFill>
        <p:spPr bwMode="auto">
          <a:xfrm>
            <a:off x="5719963" y="1340768"/>
            <a:ext cx="336749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8497" y="3502749"/>
            <a:ext cx="9127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hlinkClick r:id="rId3"/>
              </a:rPr>
              <a:t>http://www.esa.int/Our_Activities/Observing_the_Earth/Copernicus/Sentinel-3</a:t>
            </a:r>
            <a:r>
              <a:rPr lang="en-GB" sz="1600" dirty="0" smtClean="0">
                <a:solidFill>
                  <a:schemeClr val="tx1"/>
                </a:solidFill>
              </a:rPr>
              <a:t>;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1498" y="980728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B : planned!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758" y="908720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A : planned!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1" name="Picture 8" descr="Comp 1 (0-00-00-08).jpg"/>
          <p:cNvPicPr>
            <a:picLocks noChangeAspect="1"/>
          </p:cNvPicPr>
          <p:nvPr/>
        </p:nvPicPr>
        <p:blipFill>
          <a:blip r:embed="rId2" cstate="print"/>
          <a:srcRect r="16945"/>
          <a:stretch>
            <a:fillRect/>
          </a:stretch>
        </p:blipFill>
        <p:spPr bwMode="auto">
          <a:xfrm>
            <a:off x="593598" y="4221088"/>
            <a:ext cx="336749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omp 1 (0-00-00-08).jpg"/>
          <p:cNvPicPr>
            <a:picLocks noChangeAspect="1"/>
          </p:cNvPicPr>
          <p:nvPr/>
        </p:nvPicPr>
        <p:blipFill>
          <a:blip r:embed="rId2" cstate="print"/>
          <a:srcRect r="16945"/>
          <a:stretch>
            <a:fillRect/>
          </a:stretch>
        </p:blipFill>
        <p:spPr bwMode="auto">
          <a:xfrm>
            <a:off x="5733087" y="4221088"/>
            <a:ext cx="336749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93597" y="3861048"/>
            <a:ext cx="1478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C : proposed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2258" y="3861048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D : proposed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and Swaths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74650" y="909638"/>
            <a:ext cx="8750300" cy="5582213"/>
            <a:chOff x="250825" y="1233488"/>
            <a:chExt cx="8750300" cy="558221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151620" y="5647625"/>
              <a:ext cx="4050788" cy="1165142"/>
              <a:chOff x="263" y="2912"/>
              <a:chExt cx="2507" cy="747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263" y="2912"/>
                <a:ext cx="1048" cy="7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>
                <a:lvl1pPr marL="2286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defRPr/>
                </a:pPr>
                <a:r>
                  <a:rPr lang="en-GB" sz="1200" b="0" dirty="0">
                    <a:solidFill>
                      <a:srgbClr val="FFFFFF"/>
                    </a:solidFill>
                  </a:rPr>
                  <a:t>Orbit type</a:t>
                </a:r>
              </a:p>
              <a:p>
                <a:pPr eaLnBrk="1" hangingPunct="1">
                  <a:spcBef>
                    <a:spcPct val="20000"/>
                  </a:spcBef>
                  <a:defRPr/>
                </a:pPr>
                <a:r>
                  <a:rPr lang="en-GB" sz="1200" b="0" dirty="0">
                    <a:solidFill>
                      <a:srgbClr val="FFFFFF"/>
                    </a:solidFill>
                  </a:rPr>
                  <a:t>Repeat cycle</a:t>
                </a:r>
              </a:p>
              <a:p>
                <a:pPr eaLnBrk="1" hangingPunct="1">
                  <a:spcBef>
                    <a:spcPct val="20000"/>
                  </a:spcBef>
                  <a:defRPr/>
                </a:pPr>
                <a:r>
                  <a:rPr lang="en-GB" sz="1200" b="0" dirty="0">
                    <a:solidFill>
                      <a:srgbClr val="FFFFFF"/>
                    </a:solidFill>
                  </a:rPr>
                  <a:t>LTDN</a:t>
                </a:r>
              </a:p>
              <a:p>
                <a:pPr eaLnBrk="1" hangingPunct="1">
                  <a:spcBef>
                    <a:spcPct val="20000"/>
                  </a:spcBef>
                  <a:defRPr/>
                </a:pPr>
                <a:r>
                  <a:rPr lang="en-GB" sz="1200" b="0" dirty="0">
                    <a:solidFill>
                      <a:srgbClr val="FFFFFF"/>
                    </a:solidFill>
                  </a:rPr>
                  <a:t>Average altitude</a:t>
                </a:r>
              </a:p>
              <a:p>
                <a:pPr eaLnBrk="1" hangingPunct="1">
                  <a:spcBef>
                    <a:spcPct val="20000"/>
                  </a:spcBef>
                  <a:defRPr/>
                </a:pPr>
                <a:r>
                  <a:rPr lang="en-GB" sz="1200" b="0" dirty="0">
                    <a:solidFill>
                      <a:srgbClr val="FFFFFF"/>
                    </a:solidFill>
                  </a:rPr>
                  <a:t>Inclination</a:t>
                </a:r>
              </a:p>
            </p:txBody>
          </p:sp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1199" y="2913"/>
                <a:ext cx="1571" cy="746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>
                <a:lvl1pPr marL="2286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defRPr/>
                </a:pPr>
                <a:r>
                  <a:rPr lang="en-GB" sz="1200" b="0" dirty="0">
                    <a:solidFill>
                      <a:srgbClr val="FFFFFF"/>
                    </a:solidFill>
                  </a:rPr>
                  <a:t>Repeating frozen SSO</a:t>
                </a:r>
              </a:p>
              <a:p>
                <a:pPr eaLnBrk="1" hangingPunct="1">
                  <a:spcBef>
                    <a:spcPct val="20000"/>
                  </a:spcBef>
                  <a:defRPr/>
                </a:pPr>
                <a:r>
                  <a:rPr lang="en-GB" sz="1200" b="0" dirty="0">
                    <a:solidFill>
                      <a:srgbClr val="FFFFFF"/>
                    </a:solidFill>
                  </a:rPr>
                  <a:t>27 days </a:t>
                </a:r>
                <a:r>
                  <a:rPr lang="en-GB" sz="1100" b="0" dirty="0">
                    <a:solidFill>
                      <a:srgbClr val="FFFFFF"/>
                    </a:solidFill>
                  </a:rPr>
                  <a:t>(14 + 7/27 orbits/day)</a:t>
                </a:r>
              </a:p>
              <a:p>
                <a:pPr eaLnBrk="1" hangingPunct="1">
                  <a:spcBef>
                    <a:spcPct val="20000"/>
                  </a:spcBef>
                  <a:defRPr/>
                </a:pPr>
                <a:r>
                  <a:rPr lang="en-GB" sz="1200" b="0" dirty="0">
                    <a:solidFill>
                      <a:srgbClr val="FFFFFF"/>
                    </a:solidFill>
                  </a:rPr>
                  <a:t>10:00</a:t>
                </a:r>
              </a:p>
              <a:p>
                <a:pPr eaLnBrk="1" hangingPunct="1">
                  <a:spcBef>
                    <a:spcPct val="20000"/>
                  </a:spcBef>
                  <a:defRPr/>
                </a:pPr>
                <a:r>
                  <a:rPr lang="en-GB" sz="1200" b="0" dirty="0">
                    <a:solidFill>
                      <a:srgbClr val="FFFFFF"/>
                    </a:solidFill>
                  </a:rPr>
                  <a:t>815 km</a:t>
                </a:r>
              </a:p>
              <a:p>
                <a:pPr eaLnBrk="1" hangingPunct="1">
                  <a:spcBef>
                    <a:spcPct val="20000"/>
                  </a:spcBef>
                  <a:defRPr/>
                </a:pPr>
                <a:r>
                  <a:rPr lang="en-GB" sz="1200" b="0" dirty="0">
                    <a:solidFill>
                      <a:srgbClr val="FFFFFF"/>
                    </a:solidFill>
                  </a:rPr>
                  <a:t>98.65 </a:t>
                </a:r>
                <a:r>
                  <a:rPr lang="en-GB" sz="1200" b="0" dirty="0" err="1">
                    <a:solidFill>
                      <a:srgbClr val="FFFFFF"/>
                    </a:solidFill>
                  </a:rPr>
                  <a:t>deg</a:t>
                </a:r>
                <a:endParaRPr lang="en-GB" sz="1200" b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65125" y="1300163"/>
              <a:ext cx="4562475" cy="459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0098DB"/>
                </a:buClr>
                <a:buFont typeface="Verdana" pitchFamily="34" charset="0"/>
                <a:buChar char="–"/>
              </a:pPr>
              <a:endParaRPr lang="en-GB" b="0">
                <a:solidFill>
                  <a:srgbClr val="4D4F53"/>
                </a:solidFill>
                <a:latin typeface="Verdana" pitchFamily="34" charset="0"/>
              </a:endParaRPr>
            </a:p>
          </p:txBody>
        </p:sp>
        <p:pic>
          <p:nvPicPr>
            <p:cNvPr id="7" name="Picture 5" descr="14_7_27_27day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32513" y="3975100"/>
              <a:ext cx="2576512" cy="21510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gray">
            <a:xfrm>
              <a:off x="5922963" y="5743575"/>
              <a:ext cx="30781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4245" tIns="37881" rIns="74245" bIns="37881"/>
            <a:lstStyle/>
            <a:p>
              <a:pPr marL="342900" indent="-342900" algn="ctr" eaLnBrk="0" hangingPunct="0">
                <a:lnSpc>
                  <a:spcPct val="119000"/>
                </a:lnSpc>
                <a:spcBef>
                  <a:spcPct val="20000"/>
                </a:spcBef>
                <a:buClr>
                  <a:srgbClr val="0098DB"/>
                </a:buClr>
                <a:buFont typeface="Verdana" charset="0"/>
                <a:buNone/>
                <a:defRPr/>
              </a:pPr>
              <a:r>
                <a:rPr lang="en-US" sz="1600" b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1 Repeat Cycle (27 days)</a:t>
              </a:r>
            </a:p>
          </p:txBody>
        </p:sp>
        <p:pic>
          <p:nvPicPr>
            <p:cNvPr id="9" name="Picture 7" descr="14_7_27_02day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30925" y="1704975"/>
              <a:ext cx="2560638" cy="2159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6570663" y="3543300"/>
              <a:ext cx="16176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4245" tIns="37881" rIns="74245" bIns="37881"/>
            <a:lstStyle/>
            <a:p>
              <a:pPr marL="342900" indent="-342900" algn="ctr" eaLnBrk="0" hangingPunct="0">
                <a:lnSpc>
                  <a:spcPct val="119000"/>
                </a:lnSpc>
                <a:spcBef>
                  <a:spcPct val="20000"/>
                </a:spcBef>
                <a:buClr>
                  <a:srgbClr val="0098DB"/>
                </a:buClr>
                <a:buFont typeface="Verdana" charset="0"/>
                <a:buNone/>
                <a:defRPr/>
              </a:pPr>
              <a:r>
                <a:rPr lang="en-US" sz="1600" b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2 days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>
              <a:off x="5937250" y="1323975"/>
              <a:ext cx="295433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4245" tIns="37881" rIns="74245" bIns="37881"/>
            <a:lstStyle/>
            <a:p>
              <a:pPr marL="342900" indent="-342900" algn="ctr" eaLnBrk="0" hangingPunct="0">
                <a:lnSpc>
                  <a:spcPct val="119000"/>
                </a:lnSpc>
                <a:spcBef>
                  <a:spcPct val="20000"/>
                </a:spcBef>
                <a:buClr>
                  <a:srgbClr val="0098DB"/>
                </a:buClr>
                <a:buFont typeface="Verdana" charset="0"/>
                <a:buNone/>
                <a:defRPr/>
              </a:pPr>
              <a:r>
                <a:rPr lang="en-US" sz="1600" b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Ground Track Patterns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gray">
            <a:xfrm>
              <a:off x="6237288" y="1725613"/>
              <a:ext cx="711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4245" tIns="37881" rIns="74245" bIns="37881"/>
            <a:lstStyle/>
            <a:p>
              <a:pPr marL="342900" indent="-342900" algn="ctr" eaLnBrk="0" hangingPunct="0">
                <a:lnSpc>
                  <a:spcPct val="119000"/>
                </a:lnSpc>
                <a:spcBef>
                  <a:spcPct val="20000"/>
                </a:spcBef>
                <a:buClr>
                  <a:srgbClr val="0098DB"/>
                </a:buClr>
                <a:buFont typeface="Verdana" charset="0"/>
                <a:buNone/>
                <a:defRPr/>
              </a:pPr>
              <a:r>
                <a:rPr lang="en-US" sz="1600" b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S3-A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gray">
            <a:xfrm>
              <a:off x="7904163" y="1755775"/>
              <a:ext cx="711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4245" tIns="37881" rIns="74245" bIns="37881"/>
            <a:lstStyle/>
            <a:p>
              <a:pPr marL="342900" indent="-342900" algn="ctr" eaLnBrk="0" hangingPunct="0">
                <a:lnSpc>
                  <a:spcPct val="119000"/>
                </a:lnSpc>
                <a:spcBef>
                  <a:spcPct val="20000"/>
                </a:spcBef>
                <a:buClr>
                  <a:srgbClr val="0098DB"/>
                </a:buClr>
                <a:buFont typeface="Verdana" charset="0"/>
                <a:buNone/>
                <a:defRPr/>
              </a:pPr>
              <a:r>
                <a:rPr lang="en-US" sz="1600" b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S3-B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1619250" y="1233488"/>
              <a:ext cx="295433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4245" tIns="37881" rIns="74245" bIns="37881"/>
            <a:lstStyle/>
            <a:p>
              <a:pPr marL="342900" indent="-342900" algn="ctr" eaLnBrk="0" hangingPunct="0">
                <a:lnSpc>
                  <a:spcPct val="119000"/>
                </a:lnSpc>
                <a:spcBef>
                  <a:spcPct val="20000"/>
                </a:spcBef>
                <a:buClr>
                  <a:srgbClr val="0098DB"/>
                </a:buClr>
                <a:buFont typeface="Verdana" charset="0"/>
                <a:buNone/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ＭＳ Ｐゴシック" charset="0"/>
                </a:rPr>
                <a:t>Instrument Swath Patterns</a:t>
              </a:r>
            </a:p>
          </p:txBody>
        </p: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6639454" y="6662213"/>
              <a:ext cx="959100" cy="153488"/>
              <a:chOff x="2608" y="391"/>
              <a:chExt cx="863" cy="127"/>
            </a:xfrm>
          </p:grpSpPr>
          <p:sp>
            <p:nvSpPr>
              <p:cNvPr id="26" name="Rectangle 31"/>
              <p:cNvSpPr>
                <a:spLocks noChangeArrowheads="1"/>
              </p:cNvSpPr>
              <p:nvPr/>
            </p:nvSpPr>
            <p:spPr bwMode="auto">
              <a:xfrm>
                <a:off x="2608" y="436"/>
                <a:ext cx="863" cy="58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GB" b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Rectangle 32"/>
              <p:cNvSpPr>
                <a:spLocks noChangeArrowheads="1"/>
              </p:cNvSpPr>
              <p:nvPr/>
            </p:nvSpPr>
            <p:spPr bwMode="auto">
              <a:xfrm>
                <a:off x="2653" y="391"/>
                <a:ext cx="817" cy="127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fr-FR" sz="400" b="0">
                    <a:solidFill>
                      <a:srgbClr val="3399FF"/>
                    </a:solidFill>
                    <a:latin typeface="Verdana" pitchFamily="34" charset="0"/>
                  </a:rPr>
                  <a:t>We care for a safer world</a:t>
                </a:r>
              </a:p>
            </p:txBody>
          </p:sp>
        </p:grpSp>
        <p:grpSp>
          <p:nvGrpSpPr>
            <p:cNvPr id="16" name="Group 28673"/>
            <p:cNvGrpSpPr>
              <a:grpSpLocks/>
            </p:cNvGrpSpPr>
            <p:nvPr/>
          </p:nvGrpSpPr>
          <p:grpSpPr bwMode="auto">
            <a:xfrm>
              <a:off x="250825" y="1592263"/>
              <a:ext cx="5292725" cy="3997325"/>
              <a:chOff x="4140200" y="1340768"/>
              <a:chExt cx="6264275" cy="4680620"/>
            </a:xfrm>
          </p:grpSpPr>
          <p:pic>
            <p:nvPicPr>
              <p:cNvPr id="17" name="Picture 6" descr="S3-View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40200" y="1340768"/>
                <a:ext cx="6264275" cy="4680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5904494" y="3861388"/>
                <a:ext cx="828597" cy="395937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8000"/>
                </a:solidFill>
                <a:prstDash val="solid"/>
                <a:round/>
                <a:headEnd type="triangle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6049169" y="4292644"/>
                <a:ext cx="467848" cy="217487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triangle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5617021" y="4437636"/>
                <a:ext cx="719622" cy="358760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660066"/>
                </a:solidFill>
                <a:prstDash val="solid"/>
                <a:round/>
                <a:headEnd type="triangle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TextBox 13"/>
              <p:cNvSpPr txBox="1">
                <a:spLocks noChangeArrowheads="1"/>
              </p:cNvSpPr>
              <p:nvPr/>
            </p:nvSpPr>
            <p:spPr bwMode="auto">
              <a:xfrm>
                <a:off x="6732240" y="4166007"/>
                <a:ext cx="2308583" cy="3063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100">
                    <a:solidFill>
                      <a:srgbClr val="008000"/>
                    </a:solidFill>
                  </a:rPr>
                  <a:t>1400 km SLSTR (nadir)</a:t>
                </a:r>
              </a:p>
            </p:txBody>
          </p:sp>
          <p:sp>
            <p:nvSpPr>
              <p:cNvPr id="22" name="TextBox 17"/>
              <p:cNvSpPr txBox="1">
                <a:spLocks noChangeArrowheads="1"/>
              </p:cNvSpPr>
              <p:nvPr/>
            </p:nvSpPr>
            <p:spPr bwMode="auto">
              <a:xfrm>
                <a:off x="6588224" y="4473116"/>
                <a:ext cx="2409985" cy="3063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100">
                    <a:solidFill>
                      <a:srgbClr val="FF0000"/>
                    </a:solidFill>
                  </a:rPr>
                  <a:t>740 km SLSTR (oblique)</a:t>
                </a:r>
              </a:p>
            </p:txBody>
          </p:sp>
          <p:sp>
            <p:nvSpPr>
              <p:cNvPr id="23" name="TextBox 18"/>
              <p:cNvSpPr txBox="1">
                <a:spLocks noChangeArrowheads="1"/>
              </p:cNvSpPr>
              <p:nvPr/>
            </p:nvSpPr>
            <p:spPr bwMode="auto">
              <a:xfrm>
                <a:off x="6444208" y="4797152"/>
                <a:ext cx="1531263" cy="3063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100">
                    <a:solidFill>
                      <a:srgbClr val="660066"/>
                    </a:solidFill>
                  </a:rPr>
                  <a:t>1270 km OLCI</a:t>
                </a:r>
              </a:p>
            </p:txBody>
          </p:sp>
          <p:sp>
            <p:nvSpPr>
              <p:cNvPr id="24" name="TextBox 19"/>
              <p:cNvSpPr txBox="1">
                <a:spLocks noChangeArrowheads="1"/>
              </p:cNvSpPr>
              <p:nvPr/>
            </p:nvSpPr>
            <p:spPr bwMode="auto">
              <a:xfrm>
                <a:off x="7452320" y="2915362"/>
                <a:ext cx="2867562" cy="5045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100">
                    <a:solidFill>
                      <a:srgbClr val="4D4F53"/>
                    </a:solidFill>
                  </a:rPr>
                  <a:t>SRAL (&gt;2 km) and MWR (20 km) nadir track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 flipH="1">
                <a:off x="7020565" y="3034193"/>
                <a:ext cx="503547" cy="191464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and Requirements overview</a:t>
            </a:r>
            <a:endParaRPr lang="en-GB" dirty="0"/>
          </a:p>
        </p:txBody>
      </p:sp>
      <p:grpSp>
        <p:nvGrpSpPr>
          <p:cNvPr id="3" name="Group 3"/>
          <p:cNvGrpSpPr/>
          <p:nvPr/>
        </p:nvGrpSpPr>
        <p:grpSpPr>
          <a:xfrm>
            <a:off x="457200" y="1123950"/>
            <a:ext cx="7626350" cy="5240338"/>
            <a:chOff x="285750" y="1381125"/>
            <a:chExt cx="7626350" cy="5240338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381000" y="1681163"/>
              <a:ext cx="3851275" cy="4927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D4F53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GB">
                <a:solidFill>
                  <a:srgbClr val="4D4F53"/>
                </a:solidFill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385763" y="1681163"/>
              <a:ext cx="3843337" cy="482600"/>
            </a:xfrm>
            <a:prstGeom prst="rect">
              <a:avLst/>
            </a:prstGeom>
            <a:solidFill>
              <a:srgbClr val="00338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58775" y="1703388"/>
              <a:ext cx="1670050" cy="4751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28600" indent="-228600" algn="l" eaLnBrk="0" hangingPunct="0">
                <a:lnSpc>
                  <a:spcPct val="90000"/>
                </a:lnSpc>
              </a:pPr>
              <a:r>
                <a:rPr lang="en-GB" sz="1200" b="1">
                  <a:solidFill>
                    <a:schemeClr val="bg1"/>
                  </a:solidFill>
                  <a:ea typeface="MS PGothic" pitchFamily="34" charset="-128"/>
                </a:rPr>
                <a:t>GMES Initial </a:t>
              </a:r>
            </a:p>
            <a:p>
              <a:pPr marL="228600" indent="-228600" algn="l" eaLnBrk="0" hangingPunct="0"/>
              <a:r>
                <a:rPr lang="en-GB" sz="1200" b="1">
                  <a:solidFill>
                    <a:schemeClr val="bg1"/>
                  </a:solidFill>
                  <a:ea typeface="MS PGothic" pitchFamily="34" charset="-128"/>
                </a:rPr>
                <a:t>Service GMES</a:t>
              </a:r>
              <a:r>
                <a:rPr lang="en-GB" sz="1200" b="1">
                  <a:solidFill>
                    <a:srgbClr val="4D4F53"/>
                  </a:solidFill>
                  <a:ea typeface="MS PGothic" pitchFamily="34" charset="-128"/>
                </a:rPr>
                <a:t>	</a:t>
              </a:r>
              <a:endParaRPr lang="en-US" sz="1200">
                <a:solidFill>
                  <a:srgbClr val="464847"/>
                </a:solidFill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b="1">
                  <a:solidFill>
                    <a:srgbClr val="4D4F53"/>
                  </a:solidFill>
                  <a:ea typeface="MS PGothic" pitchFamily="34" charset="-128"/>
                </a:rPr>
                <a:t>Marine &amp; Coastal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b="1">
                  <a:solidFill>
                    <a:srgbClr val="4D4F53"/>
                  </a:solidFill>
                  <a:ea typeface="MS PGothic" pitchFamily="34" charset="-128"/>
                </a:rPr>
                <a:t>Environment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endParaRPr lang="en-GB" sz="1200" b="1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endParaRPr lang="en-GB" sz="1200" b="1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endParaRPr lang="en-GB" sz="1200" b="1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endParaRPr lang="en-GB" sz="1200" b="1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endParaRPr lang="en-GB" sz="1200" b="1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140000"/>
                </a:lnSpc>
                <a:spcBef>
                  <a:spcPct val="20000"/>
                </a:spcBef>
              </a:pPr>
              <a:endParaRPr lang="en-GB" sz="1600" b="1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b="1">
                  <a:solidFill>
                    <a:srgbClr val="4D4F53"/>
                  </a:solidFill>
                  <a:ea typeface="MS PGothic" pitchFamily="34" charset="-128"/>
                </a:rPr>
                <a:t>Polar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b="1">
                  <a:solidFill>
                    <a:srgbClr val="4D4F53"/>
                  </a:solidFill>
                  <a:ea typeface="MS PGothic" pitchFamily="34" charset="-128"/>
                </a:rPr>
                <a:t>Environment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b="1">
                  <a:solidFill>
                    <a:srgbClr val="4D4F53"/>
                  </a:solidFill>
                  <a:ea typeface="MS PGothic" pitchFamily="34" charset="-128"/>
                </a:rPr>
                <a:t>monitoring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endParaRPr lang="en-GB" sz="1200" b="1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endParaRPr lang="en-GB" sz="400" b="1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b="1">
                  <a:solidFill>
                    <a:srgbClr val="4D4F53"/>
                  </a:solidFill>
                  <a:ea typeface="MS PGothic" pitchFamily="34" charset="-128"/>
                </a:rPr>
                <a:t>Maritime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b="1">
                  <a:solidFill>
                    <a:srgbClr val="4D4F53"/>
                  </a:solidFill>
                  <a:ea typeface="MS PGothic" pitchFamily="34" charset="-128"/>
                </a:rPr>
                <a:t>Security</a:t>
              </a:r>
            </a:p>
            <a:p>
              <a:pPr marL="228600" indent="-228600" algn="l">
                <a:lnSpc>
                  <a:spcPct val="150000"/>
                </a:lnSpc>
                <a:spcBef>
                  <a:spcPct val="20000"/>
                </a:spcBef>
              </a:pPr>
              <a:endParaRPr lang="en-GB" sz="1200" b="1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endParaRPr lang="en-GB" sz="800" b="1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b="1">
                  <a:solidFill>
                    <a:srgbClr val="4D4F53"/>
                  </a:solidFill>
                  <a:ea typeface="MS PGothic" pitchFamily="34" charset="-128"/>
                </a:rPr>
                <a:t>Global 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b="1">
                  <a:solidFill>
                    <a:srgbClr val="4D4F53"/>
                  </a:solidFill>
                  <a:ea typeface="MS PGothic" pitchFamily="34" charset="-128"/>
                </a:rPr>
                <a:t>Change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b="1">
                  <a:solidFill>
                    <a:srgbClr val="4D4F53"/>
                  </a:solidFill>
                  <a:ea typeface="MS PGothic" pitchFamily="34" charset="-128"/>
                </a:rPr>
                <a:t>Ocean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022475" y="1681163"/>
              <a:ext cx="2203450" cy="4724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28600" indent="-228600" algn="l" eaLnBrk="0" hangingPunct="0"/>
              <a:r>
                <a:rPr lang="en-GB" sz="1200" b="1" dirty="0">
                  <a:solidFill>
                    <a:schemeClr val="bg1"/>
                  </a:solidFill>
                  <a:ea typeface="MS PGothic" pitchFamily="34" charset="-128"/>
                </a:rPr>
                <a:t>Sentinel–3</a:t>
              </a:r>
            </a:p>
            <a:p>
              <a:pPr marL="228600" indent="-228600" algn="l" eaLnBrk="0" hangingPunct="0"/>
              <a:r>
                <a:rPr lang="en-GB" sz="1200" b="1" dirty="0">
                  <a:solidFill>
                    <a:schemeClr val="bg1"/>
                  </a:solidFill>
                  <a:ea typeface="MS PGothic" pitchFamily="34" charset="-128"/>
                </a:rPr>
                <a:t>Requirement	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marL="228600" indent="-228600" algn="l" eaLnBrk="0" hangingPunct="0"/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	</a:t>
              </a:r>
              <a:endParaRPr lang="en-US" sz="1200" dirty="0">
                <a:solidFill>
                  <a:srgbClr val="464847"/>
                </a:solidFill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sea-surface topography.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 err="1">
                  <a:solidFill>
                    <a:srgbClr val="4D4F53"/>
                  </a:solidFill>
                  <a:ea typeface="MS PGothic" pitchFamily="34" charset="-128"/>
                </a:rPr>
                <a:t>mesoscale</a:t>
              </a: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 circulation.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water quality.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sea-surface temperature.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wave height and wind.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sediment load and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Transport </a:t>
              </a:r>
              <a:r>
                <a:rPr lang="en-GB" sz="1200" dirty="0" err="1">
                  <a:solidFill>
                    <a:srgbClr val="4D4F53"/>
                  </a:solidFill>
                  <a:ea typeface="MS PGothic" pitchFamily="34" charset="-128"/>
                </a:rPr>
                <a:t>eutrophication</a:t>
              </a: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.</a:t>
              </a:r>
            </a:p>
            <a:p>
              <a:pPr marL="228600" indent="-228600" algn="l">
                <a:lnSpc>
                  <a:spcPct val="160000"/>
                </a:lnSpc>
                <a:spcBef>
                  <a:spcPct val="20000"/>
                </a:spcBef>
              </a:pPr>
              <a:endParaRPr lang="en-GB" sz="1200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sea-ice thickness ice.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surface temperature.</a:t>
              </a:r>
            </a:p>
            <a:p>
              <a:pPr marL="228600" indent="-228600" algn="l">
                <a:spcBef>
                  <a:spcPct val="20000"/>
                </a:spcBef>
              </a:pPr>
              <a:endParaRPr lang="en-GB" sz="1200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endParaRPr lang="en-GB" sz="1200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ocean-current forecasting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water transparency. 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wind and wave height.</a:t>
              </a:r>
            </a:p>
            <a:p>
              <a:pPr marL="228600" indent="-228600" algn="l">
                <a:lnSpc>
                  <a:spcPct val="150000"/>
                </a:lnSpc>
                <a:spcBef>
                  <a:spcPct val="20000"/>
                </a:spcBef>
              </a:pPr>
              <a:endParaRPr lang="en-GB" sz="1200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global sea-level rise.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global ocean warming.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ocean CO</a:t>
              </a:r>
              <a:r>
                <a:rPr lang="en-GB" sz="1200" baseline="-25000" dirty="0">
                  <a:solidFill>
                    <a:srgbClr val="4D4F53"/>
                  </a:solidFill>
                  <a:ea typeface="MS PGothic" pitchFamily="34" charset="-128"/>
                </a:rPr>
                <a:t>2</a:t>
              </a: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 flux.</a:t>
              </a: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381000" y="3916363"/>
              <a:ext cx="3848100" cy="0"/>
            </a:xfrm>
            <a:prstGeom prst="line">
              <a:avLst/>
            </a:prstGeom>
            <a:noFill/>
            <a:ln w="12700">
              <a:solidFill>
                <a:srgbClr val="4D4F5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381000" y="4754563"/>
              <a:ext cx="3848100" cy="0"/>
            </a:xfrm>
            <a:prstGeom prst="line">
              <a:avLst/>
            </a:prstGeom>
            <a:noFill/>
            <a:ln w="12700">
              <a:solidFill>
                <a:srgbClr val="4D4F5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93700" y="5592763"/>
              <a:ext cx="3835400" cy="0"/>
            </a:xfrm>
            <a:prstGeom prst="line">
              <a:avLst/>
            </a:prstGeom>
            <a:noFill/>
            <a:ln w="9525">
              <a:solidFill>
                <a:srgbClr val="4D4F5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032000" y="1693863"/>
              <a:ext cx="0" cy="4902200"/>
            </a:xfrm>
            <a:prstGeom prst="line">
              <a:avLst/>
            </a:prstGeom>
            <a:noFill/>
            <a:ln w="12700">
              <a:solidFill>
                <a:srgbClr val="4648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4368800" y="1681163"/>
              <a:ext cx="3535363" cy="4927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D4F53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GB">
                <a:solidFill>
                  <a:srgbClr val="4D4F53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4373563" y="1689100"/>
              <a:ext cx="3527425" cy="474663"/>
            </a:xfrm>
            <a:prstGeom prst="rect">
              <a:avLst/>
            </a:prstGeom>
            <a:solidFill>
              <a:srgbClr val="0098D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4375150" y="1677988"/>
              <a:ext cx="1670050" cy="48974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28600" indent="-228600" algn="l" eaLnBrk="0" hangingPunct="0"/>
              <a:r>
                <a:rPr lang="en-GB" sz="1200" b="1" dirty="0">
                  <a:solidFill>
                    <a:schemeClr val="bg1"/>
                  </a:solidFill>
                  <a:ea typeface="MS PGothic" pitchFamily="34" charset="-128"/>
                </a:rPr>
                <a:t>GMES Initial </a:t>
              </a:r>
            </a:p>
            <a:p>
              <a:pPr marL="228600" indent="-228600" algn="l" eaLnBrk="0" hangingPunct="0"/>
              <a:r>
                <a:rPr lang="en-GB" sz="1200" b="1" dirty="0">
                  <a:solidFill>
                    <a:schemeClr val="bg1"/>
                  </a:solidFill>
                  <a:ea typeface="MS PGothic" pitchFamily="34" charset="-128"/>
                </a:rPr>
                <a:t>Service GMES</a:t>
              </a:r>
              <a:r>
                <a:rPr lang="en-GB" sz="1000" b="1" dirty="0">
                  <a:solidFill>
                    <a:srgbClr val="4D4F53"/>
                  </a:solidFill>
                  <a:ea typeface="MS PGothic" pitchFamily="34" charset="-128"/>
                </a:rPr>
                <a:t>	</a:t>
              </a:r>
              <a:endParaRPr lang="en-US" sz="1200" dirty="0">
                <a:solidFill>
                  <a:srgbClr val="464847"/>
                </a:solidFill>
              </a:endParaRPr>
            </a:p>
            <a:p>
              <a:pPr marL="228600" indent="-228600" algn="l">
                <a:lnSpc>
                  <a:spcPct val="80000"/>
                </a:lnSpc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Global Change</a:t>
              </a:r>
            </a:p>
            <a:p>
              <a:pPr marL="228600" indent="-228600" algn="l"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Land</a:t>
              </a:r>
            </a:p>
            <a:p>
              <a:pPr marL="228600" indent="-228600" algn="l">
                <a:spcBef>
                  <a:spcPct val="20000"/>
                </a:spcBef>
              </a:pPr>
              <a:endParaRPr lang="en-GB" sz="1200" b="1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spcBef>
                  <a:spcPct val="20000"/>
                </a:spcBef>
              </a:pPr>
              <a:endParaRPr lang="en-GB" sz="1500" b="1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50000"/>
                </a:lnSpc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Land Cover &amp;</a:t>
              </a:r>
            </a:p>
            <a:p>
              <a:pPr marL="228600" indent="-228600" algn="l"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Land Use Change</a:t>
              </a:r>
            </a:p>
            <a:p>
              <a:pPr marL="228600" indent="-228600" algn="l">
                <a:spcBef>
                  <a:spcPct val="20000"/>
                </a:spcBef>
              </a:pPr>
              <a:endParaRPr lang="en-GB" sz="400" b="1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Forest</a:t>
              </a:r>
            </a:p>
            <a:p>
              <a:pPr marL="228600" indent="-228600" algn="l"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Monitoring</a:t>
              </a:r>
            </a:p>
            <a:p>
              <a:pPr marL="228600" indent="-228600" algn="l">
                <a:spcBef>
                  <a:spcPct val="20000"/>
                </a:spcBef>
              </a:pPr>
              <a:endParaRPr lang="en-GB" sz="400" b="1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Flood </a:t>
              </a:r>
            </a:p>
            <a:p>
              <a:pPr marL="228600" indent="-228600" algn="l"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Security</a:t>
              </a:r>
            </a:p>
            <a:p>
              <a:pPr marL="228600" indent="-228600" algn="l"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Early Warning</a:t>
              </a:r>
            </a:p>
            <a:p>
              <a:pPr marL="228600" indent="-228600" algn="l">
                <a:spcBef>
                  <a:spcPct val="20000"/>
                </a:spcBef>
              </a:pPr>
              <a:endParaRPr lang="en-GB" sz="400" b="1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Humanitarian</a:t>
              </a:r>
            </a:p>
            <a:p>
              <a:pPr marL="228600" indent="-228600" algn="l"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Aid</a:t>
              </a:r>
            </a:p>
            <a:p>
              <a:pPr marL="228600" indent="-228600" algn="l">
                <a:spcBef>
                  <a:spcPct val="20000"/>
                </a:spcBef>
              </a:pPr>
              <a:endParaRPr lang="en-GB" sz="500" b="1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80000"/>
                </a:lnSpc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Air Pollution</a:t>
              </a:r>
            </a:p>
            <a:p>
              <a:pPr marL="228600" indent="-228600" algn="l">
                <a:lnSpc>
                  <a:spcPct val="80000"/>
                </a:lnSpc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(Local to</a:t>
              </a:r>
            </a:p>
            <a:p>
              <a:pPr marL="228600" indent="-228600" algn="l">
                <a:lnSpc>
                  <a:spcPct val="80000"/>
                </a:lnSpc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Regional Scales)</a:t>
              </a:r>
            </a:p>
            <a:p>
              <a:pPr marL="228600" indent="-228600" algn="l">
                <a:spcBef>
                  <a:spcPct val="20000"/>
                </a:spcBef>
              </a:pPr>
              <a:endParaRPr lang="en-GB" sz="500" b="1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80000"/>
                </a:lnSpc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Risk</a:t>
              </a:r>
            </a:p>
            <a:p>
              <a:pPr marL="228600" indent="-228600" algn="l">
                <a:lnSpc>
                  <a:spcPct val="80000"/>
                </a:lnSpc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Management</a:t>
              </a:r>
            </a:p>
            <a:p>
              <a:pPr marL="228600" indent="-228600" algn="l">
                <a:lnSpc>
                  <a:spcPct val="80000"/>
                </a:lnSpc>
                <a:spcBef>
                  <a:spcPct val="20000"/>
                </a:spcBef>
              </a:pPr>
              <a:r>
                <a:rPr lang="en-GB" sz="1200" b="1" dirty="0">
                  <a:solidFill>
                    <a:srgbClr val="4D4F53"/>
                  </a:solidFill>
                  <a:ea typeface="MS PGothic" pitchFamily="34" charset="-128"/>
                </a:rPr>
                <a:t>(flood &amp; Fires)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6010275" y="1706563"/>
              <a:ext cx="1874838" cy="47990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28600" indent="-228600" algn="l" eaLnBrk="0" hangingPunct="0">
                <a:lnSpc>
                  <a:spcPct val="90000"/>
                </a:lnSpc>
              </a:pPr>
              <a:r>
                <a:rPr lang="en-GB" sz="1200" b="1" dirty="0">
                  <a:solidFill>
                    <a:schemeClr val="bg1"/>
                  </a:solidFill>
                  <a:ea typeface="MS PGothic" pitchFamily="34" charset="-128"/>
                </a:rPr>
                <a:t>Sentinel–3</a:t>
              </a:r>
            </a:p>
            <a:p>
              <a:pPr marL="228600" indent="-228600" algn="l" eaLnBrk="0" hangingPunct="0">
                <a:lnSpc>
                  <a:spcPct val="90000"/>
                </a:lnSpc>
              </a:pPr>
              <a:r>
                <a:rPr lang="en-GB" sz="1200" b="1" dirty="0">
                  <a:solidFill>
                    <a:schemeClr val="bg1"/>
                  </a:solidFill>
                  <a:ea typeface="MS PGothic" pitchFamily="34" charset="-128"/>
                </a:rPr>
                <a:t>Requirement	</a:t>
              </a:r>
              <a:endParaRPr lang="en-US" sz="800" dirty="0">
                <a:solidFill>
                  <a:srgbClr val="464847"/>
                </a:solidFill>
              </a:endParaRPr>
            </a:p>
            <a:p>
              <a:pPr marL="228600" indent="-228600" algn="l">
                <a:lnSpc>
                  <a:spcPct val="7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forest cover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Change mapping.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soil degradation 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Mapping.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endParaRPr lang="en-GB" sz="900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5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land use mapping 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Vegetation indices.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endParaRPr lang="en-GB" sz="500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12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forest cover 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mapping.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endParaRPr lang="en-GB" sz="1000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3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regional land-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Cover mapping.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drought monitoring.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endParaRPr lang="en-GB" sz="1200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land use mapping.</a:t>
              </a:r>
            </a:p>
            <a:p>
              <a:pPr marL="228600" indent="-228600" algn="l">
                <a:lnSpc>
                  <a:spcPct val="130000"/>
                </a:lnSpc>
                <a:spcBef>
                  <a:spcPct val="20000"/>
                </a:spcBef>
              </a:pPr>
              <a:endParaRPr lang="en-GB" sz="1200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aerosol 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concentration.</a:t>
              </a:r>
            </a:p>
            <a:p>
              <a:pPr marL="228600" indent="-228600" algn="l">
                <a:lnSpc>
                  <a:spcPct val="130000"/>
                </a:lnSpc>
                <a:spcBef>
                  <a:spcPct val="20000"/>
                </a:spcBef>
              </a:pPr>
              <a:endParaRPr lang="en-GB" sz="1200" dirty="0">
                <a:solidFill>
                  <a:srgbClr val="4D4F53"/>
                </a:solidFill>
                <a:ea typeface="MS PGothic" pitchFamily="34" charset="-128"/>
              </a:endParaRP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burned scar mapping.</a:t>
              </a:r>
            </a:p>
            <a:p>
              <a:pPr marL="228600" indent="-2286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4D4F53"/>
                  </a:solidFill>
                  <a:ea typeface="MS PGothic" pitchFamily="34" charset="-128"/>
                </a:rPr>
                <a:t>fire detection.</a:t>
              </a: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6019800" y="1693863"/>
              <a:ext cx="0" cy="4927600"/>
            </a:xfrm>
            <a:prstGeom prst="line">
              <a:avLst/>
            </a:prstGeom>
            <a:noFill/>
            <a:ln w="12700">
              <a:solidFill>
                <a:srgbClr val="4648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4367213" y="3078163"/>
              <a:ext cx="3544887" cy="2870200"/>
              <a:chOff x="2751" y="1816"/>
              <a:chExt cx="2432" cy="1808"/>
            </a:xfrm>
          </p:grpSpPr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>
                <a:off x="2752" y="1816"/>
                <a:ext cx="2424" cy="0"/>
              </a:xfrm>
              <a:prstGeom prst="line">
                <a:avLst/>
              </a:prstGeom>
              <a:noFill/>
              <a:ln w="12700">
                <a:solidFill>
                  <a:srgbClr val="4D4F5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752" y="2896"/>
                <a:ext cx="2424" cy="0"/>
              </a:xfrm>
              <a:prstGeom prst="line">
                <a:avLst/>
              </a:prstGeom>
              <a:noFill/>
              <a:ln w="12700">
                <a:solidFill>
                  <a:srgbClr val="4D4F5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>
                <a:off x="2760" y="3200"/>
                <a:ext cx="2416" cy="0"/>
              </a:xfrm>
              <a:prstGeom prst="line">
                <a:avLst/>
              </a:prstGeom>
              <a:noFill/>
              <a:ln w="9525">
                <a:solidFill>
                  <a:srgbClr val="4D4F5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2751" y="2136"/>
                <a:ext cx="2424" cy="0"/>
              </a:xfrm>
              <a:prstGeom prst="line">
                <a:avLst/>
              </a:prstGeom>
              <a:noFill/>
              <a:ln w="12700">
                <a:solidFill>
                  <a:srgbClr val="4D4F5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2759" y="2432"/>
                <a:ext cx="2424" cy="0"/>
              </a:xfrm>
              <a:prstGeom prst="line">
                <a:avLst/>
              </a:prstGeom>
              <a:noFill/>
              <a:ln w="12700">
                <a:solidFill>
                  <a:srgbClr val="4D4F5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>
                <a:off x="2760" y="3624"/>
                <a:ext cx="2416" cy="0"/>
              </a:xfrm>
              <a:prstGeom prst="line">
                <a:avLst/>
              </a:prstGeom>
              <a:noFill/>
              <a:ln w="9525">
                <a:solidFill>
                  <a:srgbClr val="4D4F5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285750" y="1381125"/>
              <a:ext cx="3800475" cy="2646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28600" indent="-228600" algn="l">
                <a:lnSpc>
                  <a:spcPct val="80000"/>
                </a:lnSpc>
                <a:spcBef>
                  <a:spcPct val="20000"/>
                </a:spcBef>
                <a:spcAft>
                  <a:spcPct val="10000"/>
                </a:spcAft>
              </a:pPr>
              <a:r>
                <a:rPr lang="en-US" sz="1400" b="1" dirty="0" smtClean="0">
                  <a:solidFill>
                    <a:srgbClr val="4D4F53"/>
                  </a:solidFill>
                  <a:ea typeface="MS PGothic" pitchFamily="34" charset="-128"/>
                </a:rPr>
                <a:t>Marine   (EUMETSAT)</a:t>
              </a:r>
              <a:endParaRPr lang="en-GB" sz="1400" b="1" dirty="0">
                <a:solidFill>
                  <a:srgbClr val="4D4F53"/>
                </a:solidFill>
                <a:ea typeface="MS PGothic" pitchFamily="34" charset="-128"/>
              </a:endParaRPr>
            </a:p>
          </p:txBody>
        </p: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4295775" y="1381125"/>
              <a:ext cx="2190750" cy="2646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80000"/>
                </a:lnSpc>
                <a:spcBef>
                  <a:spcPct val="20000"/>
                </a:spcBef>
                <a:spcAft>
                  <a:spcPct val="10000"/>
                </a:spcAft>
              </a:pPr>
              <a:r>
                <a:rPr lang="en-US" sz="1400" b="1" dirty="0" smtClean="0">
                  <a:solidFill>
                    <a:srgbClr val="4D4F53"/>
                  </a:solidFill>
                  <a:ea typeface="MS PGothic" pitchFamily="34" charset="-128"/>
                </a:rPr>
                <a:t>Land </a:t>
              </a:r>
              <a:r>
                <a:rPr lang="en-US" sz="1400" dirty="0" smtClean="0">
                  <a:solidFill>
                    <a:srgbClr val="4D4F53"/>
                  </a:solidFill>
                  <a:ea typeface="MS PGothic" pitchFamily="34" charset="-128"/>
                </a:rPr>
                <a:t>(</a:t>
              </a:r>
              <a:r>
                <a:rPr lang="en-US" sz="1400" dirty="0" smtClean="0">
                  <a:solidFill>
                    <a:srgbClr val="4D4F53"/>
                  </a:solidFill>
                  <a:ea typeface="MS PGothic" pitchFamily="34" charset="-128"/>
                </a:rPr>
                <a:t>ESA)</a:t>
              </a:r>
              <a:endParaRPr lang="en-GB" sz="1400" b="1" dirty="0">
                <a:solidFill>
                  <a:srgbClr val="4D4F53"/>
                </a:solidFill>
                <a:ea typeface="MS PGothic" pitchFamily="34" charset="-128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Services: “Different users and applications means, 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000" dirty="0" smtClean="0"/>
              <a:t>Different </a:t>
            </a:r>
            <a:r>
              <a:rPr lang="en-US" sz="4000" dirty="0" smtClean="0"/>
              <a:t>s</a:t>
            </a:r>
            <a:r>
              <a:rPr lang="en-US" sz="4000" dirty="0" smtClean="0"/>
              <a:t>ervices and products !”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Different levels:  </a:t>
            </a:r>
          </a:p>
          <a:p>
            <a:pPr lvl="2"/>
            <a:r>
              <a:rPr lang="en-US" dirty="0" smtClean="0"/>
              <a:t>level 1A, Level 1b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Level 2 </a:t>
            </a:r>
          </a:p>
          <a:p>
            <a:pPr lvl="2"/>
            <a:r>
              <a:rPr lang="en-US" dirty="0" smtClean="0"/>
              <a:t>(Level </a:t>
            </a:r>
            <a:r>
              <a:rPr lang="en-US" dirty="0" smtClean="0"/>
              <a:t>3 and Level 4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(Level 0 is not served</a:t>
            </a:r>
            <a:r>
              <a:rPr lang="en-US" dirty="0" smtClean="0"/>
              <a:t>)   </a:t>
            </a:r>
          </a:p>
          <a:p>
            <a:pPr lvl="1"/>
            <a:r>
              <a:rPr lang="en-US" dirty="0" smtClean="0"/>
              <a:t>Different ‘</a:t>
            </a:r>
            <a:r>
              <a:rPr lang="en-US" dirty="0" err="1" smtClean="0"/>
              <a:t>Flavours’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Level 1A, 1B, 1bS</a:t>
            </a:r>
          </a:p>
          <a:p>
            <a:pPr lvl="2"/>
            <a:r>
              <a:rPr lang="en-US" dirty="0" smtClean="0"/>
              <a:t>level 2, reduced, standard, enhanced </a:t>
            </a:r>
          </a:p>
          <a:p>
            <a:pPr lvl="2"/>
            <a:r>
              <a:rPr lang="en-US" dirty="0" smtClean="0"/>
              <a:t>Low/ High Resolution</a:t>
            </a:r>
          </a:p>
          <a:p>
            <a:pPr lvl="2"/>
            <a:r>
              <a:rPr lang="en-US" dirty="0" smtClean="0"/>
              <a:t>Different Content 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Different Timeliness</a:t>
            </a:r>
          </a:p>
          <a:p>
            <a:pPr lvl="1"/>
            <a:r>
              <a:rPr lang="en-US" dirty="0" smtClean="0"/>
              <a:t>Different dissemination mechanisms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(Different agencies)</a:t>
            </a:r>
          </a:p>
          <a:p>
            <a:pPr lvl="1">
              <a:buNone/>
            </a:pPr>
            <a:endParaRPr lang="en-US" dirty="0" smtClean="0"/>
          </a:p>
          <a:p>
            <a:endParaRPr lang="en-GB" dirty="0"/>
          </a:p>
        </p:txBody>
      </p:sp>
      <p:pic>
        <p:nvPicPr>
          <p:cNvPr id="4" name="Picture 3" descr="tumblr_kxpbrt5qnl1qzxkq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6679" y="1838261"/>
            <a:ext cx="4021610" cy="294328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Services:  3 </a:t>
            </a:r>
            <a:r>
              <a:rPr lang="en-US" dirty="0" err="1" smtClean="0"/>
              <a:t>T</a:t>
            </a:r>
            <a:r>
              <a:rPr lang="en-US" dirty="0" err="1" smtClean="0"/>
              <a:t>imelinesses</a:t>
            </a:r>
            <a:r>
              <a:rPr lang="en-US" dirty="0" smtClean="0"/>
              <a:t> and reprocessing 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14350" y="1055098"/>
            <a:ext cx="8727629" cy="5355227"/>
            <a:chOff x="96346" y="1302749"/>
            <a:chExt cx="7554957" cy="4221840"/>
          </a:xfrm>
        </p:grpSpPr>
        <p:sp>
          <p:nvSpPr>
            <p:cNvPr id="5" name="Rounded Rectangle 4"/>
            <p:cNvSpPr/>
            <p:nvPr/>
          </p:nvSpPr>
          <p:spPr>
            <a:xfrm>
              <a:off x="604054" y="1302749"/>
              <a:ext cx="7047249" cy="3043268"/>
            </a:xfrm>
            <a:prstGeom prst="roundRect">
              <a:avLst/>
            </a:prstGeom>
            <a:solidFill>
              <a:srgbClr val="FBFFB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6"/>
            <p:cNvSpPr txBox="1">
              <a:spLocks noChangeArrowheads="1"/>
            </p:cNvSpPr>
            <p:nvPr/>
          </p:nvSpPr>
          <p:spPr bwMode="auto">
            <a:xfrm>
              <a:off x="96346" y="4924425"/>
              <a:ext cx="2323004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100" b="1" dirty="0">
                  <a:solidFill>
                    <a:srgbClr val="FF0000"/>
                  </a:solidFill>
                </a:rPr>
                <a:t>NRT: Near Real time</a:t>
              </a:r>
            </a:p>
            <a:p>
              <a:pPr eaLnBrk="1" hangingPunct="1">
                <a:defRPr/>
              </a:pPr>
              <a:r>
                <a:rPr lang="en-GB" sz="1100" b="1" dirty="0">
                  <a:solidFill>
                    <a:srgbClr val="E46C0A"/>
                  </a:solidFill>
                </a:rPr>
                <a:t>STC: Slow Time Critical</a:t>
              </a:r>
            </a:p>
            <a:p>
              <a:pPr eaLnBrk="1" hangingPunct="1">
                <a:defRPr/>
              </a:pPr>
              <a:r>
                <a:rPr lang="en-GB" sz="1100" b="1" dirty="0">
                  <a:solidFill>
                    <a:srgbClr val="4F6228"/>
                  </a:solidFill>
                </a:rPr>
                <a:t>NTC: Non time Critical</a:t>
              </a: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817668" y="2013357"/>
              <a:ext cx="1403867" cy="123901"/>
            </a:xfrm>
            <a:prstGeom prst="rightArrow">
              <a:avLst>
                <a:gd name="adj1" fmla="val 44000"/>
                <a:gd name="adj2" fmla="val 90000"/>
              </a:avLst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100" b="1" dirty="0">
                <a:ea typeface="ヒラギノ角ゴ ProN W3" charset="-128"/>
                <a:cs typeface="ヒラギノ角ゴ ProN W3" charset="-128"/>
              </a:endParaRPr>
            </a:p>
            <a:p>
              <a:pPr>
                <a:defRPr/>
              </a:pPr>
              <a:endParaRPr lang="en-GB" sz="1100" b="1" dirty="0">
                <a:ea typeface="ヒラギノ角ゴ ProN W3" charset="-128"/>
                <a:cs typeface="ヒラギノ角ゴ ProN W3" charset="-128"/>
              </a:endParaRPr>
            </a:p>
            <a:p>
              <a:pPr>
                <a:defRPr/>
              </a:pPr>
              <a:endParaRPr lang="en-GB" sz="1100" b="1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823323" y="2519360"/>
              <a:ext cx="2502299" cy="171361"/>
            </a:xfrm>
            <a:prstGeom prst="rightArrow">
              <a:avLst>
                <a:gd name="adj1" fmla="val 44000"/>
                <a:gd name="adj2" fmla="val 90000"/>
              </a:avLst>
            </a:prstGeom>
            <a:solidFill>
              <a:srgbClr val="7F7F7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100" dirty="0">
                <a:ea typeface="ヒラギノ角ゴ ProN W3" charset="-128"/>
                <a:cs typeface="ヒラギノ角ゴ ProN W3" charset="-128"/>
              </a:endParaRPr>
            </a:p>
            <a:p>
              <a:pPr>
                <a:defRPr/>
              </a:pPr>
              <a:endParaRPr lang="en-GB" sz="1100" dirty="0">
                <a:ea typeface="ヒラギノ角ゴ ProN W3" charset="-128"/>
                <a:cs typeface="ヒラギノ角ゴ ProN W3" charset="-128"/>
              </a:endParaRPr>
            </a:p>
            <a:p>
              <a:pPr>
                <a:defRPr/>
              </a:pPr>
              <a:endParaRPr lang="en-GB" sz="1100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835768" y="3124128"/>
              <a:ext cx="3738743" cy="171361"/>
            </a:xfrm>
            <a:prstGeom prst="rightArrow">
              <a:avLst>
                <a:gd name="adj1" fmla="val 44000"/>
                <a:gd name="adj2" fmla="val 90000"/>
              </a:avLst>
            </a:prstGeom>
            <a:solidFill>
              <a:srgbClr val="7F7F7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100" dirty="0">
                <a:ea typeface="ヒラギノ角ゴ ProN W3" charset="-128"/>
                <a:cs typeface="ヒラギノ角ゴ ProN W3" charset="-128"/>
              </a:endParaRPr>
            </a:p>
            <a:p>
              <a:pPr>
                <a:defRPr/>
              </a:pPr>
              <a:endParaRPr lang="en-GB" sz="1100" dirty="0">
                <a:ea typeface="ヒラギノ角ゴ ProN W3" charset="-128"/>
                <a:cs typeface="ヒラギノ角ゴ ProN W3" charset="-128"/>
              </a:endParaRPr>
            </a:p>
            <a:p>
              <a:pPr>
                <a:defRPr/>
              </a:pPr>
              <a:endParaRPr lang="en-GB" sz="1100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835768" y="3659811"/>
              <a:ext cx="5150528" cy="171361"/>
            </a:xfrm>
            <a:prstGeom prst="rightArrow">
              <a:avLst>
                <a:gd name="adj1" fmla="val 44000"/>
                <a:gd name="adj2" fmla="val 90000"/>
              </a:avLst>
            </a:prstGeom>
            <a:solidFill>
              <a:srgbClr val="7F7F7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100" dirty="0">
                <a:ea typeface="ヒラギノ角ゴ ProN W3" charset="-128"/>
                <a:cs typeface="ヒラギノ角ゴ ProN W3" charset="-128"/>
              </a:endParaRPr>
            </a:p>
            <a:p>
              <a:pPr>
                <a:defRPr/>
              </a:pPr>
              <a:endParaRPr lang="en-GB" sz="1100" dirty="0">
                <a:ea typeface="ヒラギノ角ゴ ProN W3" charset="-128"/>
                <a:cs typeface="ヒラギノ角ゴ ProN W3" charset="-128"/>
              </a:endParaRPr>
            </a:p>
            <a:p>
              <a:pPr>
                <a:defRPr/>
              </a:pPr>
              <a:endParaRPr lang="en-GB" sz="1100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1" name="TextBox 31"/>
            <p:cNvSpPr txBox="1">
              <a:spLocks noChangeArrowheads="1"/>
            </p:cNvSpPr>
            <p:nvPr/>
          </p:nvSpPr>
          <p:spPr bwMode="auto">
            <a:xfrm>
              <a:off x="836951" y="2099119"/>
              <a:ext cx="11208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sz="1100" b="1" dirty="0">
                  <a:solidFill>
                    <a:srgbClr val="FF0000"/>
                  </a:solidFill>
                </a:rPr>
                <a:t>NRT products</a:t>
              </a:r>
            </a:p>
          </p:txBody>
        </p:sp>
        <p:sp>
          <p:nvSpPr>
            <p:cNvPr id="12" name="TextBox 45"/>
            <p:cNvSpPr txBox="1">
              <a:spLocks noChangeArrowheads="1"/>
            </p:cNvSpPr>
            <p:nvPr/>
          </p:nvSpPr>
          <p:spPr bwMode="auto">
            <a:xfrm>
              <a:off x="842300" y="2636534"/>
              <a:ext cx="1109436" cy="2616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100" b="1" dirty="0">
                  <a:solidFill>
                    <a:srgbClr val="E46C0A"/>
                  </a:solidFill>
                </a:rPr>
                <a:t>STC products</a:t>
              </a:r>
            </a:p>
          </p:txBody>
        </p:sp>
        <p:sp>
          <p:nvSpPr>
            <p:cNvPr id="13" name="TextBox 46"/>
            <p:cNvSpPr txBox="1">
              <a:spLocks noChangeArrowheads="1"/>
            </p:cNvSpPr>
            <p:nvPr/>
          </p:nvSpPr>
          <p:spPr bwMode="auto">
            <a:xfrm>
              <a:off x="858358" y="3244033"/>
              <a:ext cx="1120820" cy="2616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100" b="1" dirty="0">
                  <a:solidFill>
                    <a:srgbClr val="4F6228"/>
                  </a:solidFill>
                </a:rPr>
                <a:t>NTC products</a:t>
              </a:r>
            </a:p>
          </p:txBody>
        </p:sp>
        <p:sp>
          <p:nvSpPr>
            <p:cNvPr id="14" name="TextBox 47"/>
            <p:cNvSpPr txBox="1">
              <a:spLocks noChangeArrowheads="1"/>
            </p:cNvSpPr>
            <p:nvPr/>
          </p:nvSpPr>
          <p:spPr bwMode="auto">
            <a:xfrm>
              <a:off x="2670211" y="3781517"/>
              <a:ext cx="1540343" cy="2616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sz="1100" b="1" dirty="0">
                  <a:solidFill>
                    <a:srgbClr val="31859C"/>
                  </a:solidFill>
                </a:rPr>
                <a:t>(only NTC products)</a:t>
              </a:r>
            </a:p>
          </p:txBody>
        </p:sp>
        <p:sp>
          <p:nvSpPr>
            <p:cNvPr id="15" name="TextBox 38"/>
            <p:cNvSpPr txBox="1">
              <a:spLocks noChangeArrowheads="1"/>
            </p:cNvSpPr>
            <p:nvPr/>
          </p:nvSpPr>
          <p:spPr bwMode="auto">
            <a:xfrm>
              <a:off x="855599" y="3785319"/>
              <a:ext cx="183865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100" b="1" dirty="0">
                  <a:solidFill>
                    <a:srgbClr val="31859C"/>
                  </a:solidFill>
                </a:rPr>
                <a:t>Reprocessing Campaign</a:t>
              </a:r>
            </a:p>
          </p:txBody>
        </p:sp>
        <p:grpSp>
          <p:nvGrpSpPr>
            <p:cNvPr id="16" name="Group 1"/>
            <p:cNvGrpSpPr>
              <a:grpSpLocks/>
            </p:cNvGrpSpPr>
            <p:nvPr/>
          </p:nvGrpSpPr>
          <p:grpSpPr bwMode="auto">
            <a:xfrm>
              <a:off x="2209900" y="1789209"/>
              <a:ext cx="5212744" cy="2319450"/>
              <a:chOff x="2336800" y="2301487"/>
              <a:chExt cx="7315200" cy="3781813"/>
            </a:xfrm>
            <a:noFill/>
          </p:grpSpPr>
          <p:sp>
            <p:nvSpPr>
              <p:cNvPr id="30" name="TextBox 39"/>
              <p:cNvSpPr txBox="1">
                <a:spLocks noChangeArrowheads="1"/>
              </p:cNvSpPr>
              <p:nvPr/>
            </p:nvSpPr>
            <p:spPr bwMode="auto">
              <a:xfrm>
                <a:off x="2336800" y="2540000"/>
                <a:ext cx="2041365" cy="978554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en-GB" sz="1100" b="1" dirty="0"/>
                  <a:t>Ocean forecasting, </a:t>
                </a:r>
              </a:p>
              <a:p>
                <a:pPr eaLnBrk="1" hangingPunct="1"/>
                <a:r>
                  <a:rPr lang="en-GB" sz="1100" b="1" dirty="0"/>
                  <a:t>Meteorology, </a:t>
                </a:r>
                <a:endParaRPr lang="en-GB" sz="1100" b="1" dirty="0" smtClean="0"/>
              </a:p>
              <a:p>
                <a:pPr eaLnBrk="1" hangingPunct="1"/>
                <a:r>
                  <a:rPr lang="en-GB" sz="1100" b="1" dirty="0" smtClean="0"/>
                  <a:t>Oceanography</a:t>
                </a:r>
                <a:endParaRPr lang="en-GB" sz="1100" b="1" dirty="0"/>
              </a:p>
            </p:txBody>
          </p:sp>
          <p:sp>
            <p:nvSpPr>
              <p:cNvPr id="31" name="TextBox 50"/>
              <p:cNvSpPr txBox="1">
                <a:spLocks noChangeArrowheads="1"/>
              </p:cNvSpPr>
              <p:nvPr/>
            </p:nvSpPr>
            <p:spPr bwMode="auto">
              <a:xfrm>
                <a:off x="3873500" y="3365500"/>
                <a:ext cx="2074325" cy="978554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en-GB" sz="1100" b="1" dirty="0"/>
                  <a:t>Operational Ocean,</a:t>
                </a:r>
              </a:p>
              <a:p>
                <a:pPr eaLnBrk="1" hangingPunct="1"/>
                <a:r>
                  <a:rPr lang="en-GB" sz="1100" b="1" dirty="0"/>
                  <a:t>Ocean forecasting, </a:t>
                </a:r>
              </a:p>
              <a:p>
                <a:pPr eaLnBrk="1" hangingPunct="1"/>
                <a:r>
                  <a:rPr lang="en-GB" sz="1100" b="1" dirty="0"/>
                  <a:t>Oceanography</a:t>
                </a:r>
              </a:p>
            </p:txBody>
          </p:sp>
          <p:sp>
            <p:nvSpPr>
              <p:cNvPr id="32" name="TextBox 51"/>
              <p:cNvSpPr txBox="1">
                <a:spLocks noChangeArrowheads="1"/>
              </p:cNvSpPr>
              <p:nvPr/>
            </p:nvSpPr>
            <p:spPr bwMode="auto">
              <a:xfrm>
                <a:off x="5676899" y="4394199"/>
                <a:ext cx="1854037" cy="978554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en-GB" sz="1100" b="1"/>
                  <a:t>Climatology, </a:t>
                </a:r>
              </a:p>
              <a:p>
                <a:pPr eaLnBrk="1" hangingPunct="1"/>
                <a:r>
                  <a:rPr lang="en-GB" sz="1100" b="1"/>
                  <a:t>Oceanography,</a:t>
                </a:r>
              </a:p>
              <a:p>
                <a:pPr eaLnBrk="1" hangingPunct="1"/>
                <a:r>
                  <a:rPr lang="en-GB" sz="1100" b="1"/>
                  <a:t>Data exploitation</a:t>
                </a:r>
              </a:p>
            </p:txBody>
          </p:sp>
          <p:pic>
            <p:nvPicPr>
              <p:cNvPr id="33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7260" y="2381094"/>
                <a:ext cx="1763713" cy="1003300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0515" y="2301487"/>
                <a:ext cx="1574799" cy="1052513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4275" y="3187700"/>
                <a:ext cx="2005013" cy="1244600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8971" y="3970338"/>
                <a:ext cx="2014538" cy="1338262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5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4025" y="4991100"/>
                <a:ext cx="1577975" cy="1092200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oup 1"/>
            <p:cNvGrpSpPr/>
            <p:nvPr/>
          </p:nvGrpSpPr>
          <p:grpSpPr>
            <a:xfrm>
              <a:off x="818799" y="1393863"/>
              <a:ext cx="6495923" cy="412824"/>
              <a:chOff x="347297" y="1765300"/>
              <a:chExt cx="8414697" cy="673101"/>
            </a:xfrm>
            <a:noFill/>
          </p:grpSpPr>
          <p:cxnSp>
            <p:nvCxnSpPr>
              <p:cNvPr id="20" name="Straight Connector 27"/>
              <p:cNvCxnSpPr>
                <a:cxnSpLocks noChangeShapeType="1"/>
              </p:cNvCxnSpPr>
              <p:nvPr/>
            </p:nvCxnSpPr>
            <p:spPr bwMode="auto">
              <a:xfrm>
                <a:off x="2164374" y="2116139"/>
                <a:ext cx="0" cy="314325"/>
              </a:xfrm>
              <a:prstGeom prst="line">
                <a:avLst/>
              </a:prstGeom>
              <a:grpFill/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3594589" y="2125664"/>
                <a:ext cx="0" cy="312737"/>
              </a:xfrm>
              <a:prstGeom prst="line">
                <a:avLst/>
              </a:prstGeom>
              <a:grpFill/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041174" y="2125664"/>
                <a:ext cx="0" cy="312737"/>
              </a:xfrm>
              <a:prstGeom prst="line">
                <a:avLst/>
              </a:prstGeom>
              <a:grpFill/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5212374" y="2125664"/>
                <a:ext cx="0" cy="312737"/>
              </a:xfrm>
              <a:prstGeom prst="line">
                <a:avLst/>
              </a:prstGeom>
              <a:grpFill/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8"/>
              <p:cNvSpPr txBox="1">
                <a:spLocks noChangeArrowheads="1"/>
              </p:cNvSpPr>
              <p:nvPr/>
            </p:nvSpPr>
            <p:spPr bwMode="auto">
              <a:xfrm>
                <a:off x="8124093" y="1917699"/>
                <a:ext cx="637901" cy="426550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en-GB" sz="1100" b="1" dirty="0">
                    <a:solidFill>
                      <a:schemeClr val="tx1"/>
                    </a:solidFill>
                  </a:rPr>
                  <a:t>time</a:t>
                </a:r>
              </a:p>
            </p:txBody>
          </p:sp>
          <p:sp>
            <p:nvSpPr>
              <p:cNvPr id="25" name="TextBox 29"/>
              <p:cNvSpPr txBox="1">
                <a:spLocks noChangeArrowheads="1"/>
              </p:cNvSpPr>
              <p:nvPr/>
            </p:nvSpPr>
            <p:spPr bwMode="auto">
              <a:xfrm>
                <a:off x="1910862" y="1765300"/>
                <a:ext cx="503228" cy="426550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en-GB" sz="1100" b="1">
                    <a:solidFill>
                      <a:srgbClr val="FF0000"/>
                    </a:solidFill>
                  </a:rPr>
                  <a:t>3 h</a:t>
                </a:r>
              </a:p>
            </p:txBody>
          </p:sp>
          <p:sp>
            <p:nvSpPr>
              <p:cNvPr id="26" name="TextBox 40"/>
              <p:cNvSpPr txBox="1">
                <a:spLocks noChangeArrowheads="1"/>
              </p:cNvSpPr>
              <p:nvPr/>
            </p:nvSpPr>
            <p:spPr bwMode="auto">
              <a:xfrm>
                <a:off x="3329354" y="1765300"/>
                <a:ext cx="665707" cy="426550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en-GB" sz="1100" b="1" dirty="0">
                    <a:solidFill>
                      <a:srgbClr val="E46C0A"/>
                    </a:solidFill>
                  </a:rPr>
                  <a:t>2-3 d</a:t>
                </a:r>
              </a:p>
            </p:txBody>
          </p:sp>
          <p:sp>
            <p:nvSpPr>
              <p:cNvPr id="27" name="TextBox 41"/>
              <p:cNvSpPr txBox="1">
                <a:spLocks noChangeArrowheads="1"/>
              </p:cNvSpPr>
              <p:nvPr/>
            </p:nvSpPr>
            <p:spPr bwMode="auto">
              <a:xfrm>
                <a:off x="4935416" y="1765300"/>
                <a:ext cx="711568" cy="426550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en-GB" sz="1100" b="1" dirty="0">
                    <a:solidFill>
                      <a:srgbClr val="4F6228"/>
                    </a:solidFill>
                  </a:rPr>
                  <a:t>~30 d</a:t>
                </a:r>
              </a:p>
            </p:txBody>
          </p:sp>
          <p:sp>
            <p:nvSpPr>
              <p:cNvPr id="28" name="TextBox 42"/>
              <p:cNvSpPr txBox="1">
                <a:spLocks noChangeArrowheads="1"/>
              </p:cNvSpPr>
              <p:nvPr/>
            </p:nvSpPr>
            <p:spPr bwMode="auto">
              <a:xfrm>
                <a:off x="6822832" y="1778000"/>
                <a:ext cx="1290814" cy="426550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en-GB" sz="1100" b="1" dirty="0">
                    <a:solidFill>
                      <a:srgbClr val="31859C"/>
                    </a:solidFill>
                  </a:rPr>
                  <a:t>~every 1-2 y</a:t>
                </a:r>
              </a:p>
            </p:txBody>
          </p:sp>
          <p:cxnSp>
            <p:nvCxnSpPr>
              <p:cNvPr id="29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347297" y="2112964"/>
                <a:ext cx="7558454" cy="20637"/>
              </a:xfrm>
              <a:prstGeom prst="line">
                <a:avLst/>
              </a:prstGeom>
              <a:grpFill/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>
            <a:off x="4676775" y="4400550"/>
            <a:ext cx="12650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Altimetry products</a:t>
            </a:r>
            <a:endParaRPr lang="en-GB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799638" cy="854075"/>
          </a:xfrm>
        </p:spPr>
        <p:txBody>
          <a:bodyPr>
            <a:normAutofit/>
          </a:bodyPr>
          <a:lstStyle/>
          <a:p>
            <a:r>
              <a:rPr lang="en-US" dirty="0" smtClean="0"/>
              <a:t>Sentinel-3 </a:t>
            </a:r>
            <a:r>
              <a:rPr lang="en-GB" dirty="0" smtClean="0"/>
              <a:t>Ground Segment Overview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311879" y="4999728"/>
            <a:ext cx="1794295" cy="13148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>
              <a:defRPr/>
            </a:pPr>
            <a:endParaRPr lang="en-GB" sz="900" b="1">
              <a:latin typeface="+mn-lt"/>
            </a:endParaRPr>
          </a:p>
        </p:txBody>
      </p:sp>
      <p:sp>
        <p:nvSpPr>
          <p:cNvPr id="7" name="Rectangle 10"/>
          <p:cNvSpPr/>
          <p:nvPr/>
        </p:nvSpPr>
        <p:spPr bwMode="auto">
          <a:xfrm>
            <a:off x="4837309" y="1221196"/>
            <a:ext cx="1077912" cy="1474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>
              <a:defRPr/>
            </a:pPr>
            <a:endParaRPr lang="en-GB" sz="900" b="1">
              <a:latin typeface="+mn-lt"/>
            </a:endParaRPr>
          </a:p>
        </p:txBody>
      </p:sp>
      <p:grpSp>
        <p:nvGrpSpPr>
          <p:cNvPr id="8" name="Group 26"/>
          <p:cNvGrpSpPr/>
          <p:nvPr/>
        </p:nvGrpSpPr>
        <p:grpSpPr>
          <a:xfrm>
            <a:off x="4841695" y="892118"/>
            <a:ext cx="3364501" cy="1793933"/>
            <a:chOff x="3552867" y="1180251"/>
            <a:chExt cx="3364501" cy="1676594"/>
          </a:xfrm>
        </p:grpSpPr>
        <p:sp>
          <p:nvSpPr>
            <p:cNvPr id="9" name="Rectangle 8"/>
            <p:cNvSpPr/>
            <p:nvPr/>
          </p:nvSpPr>
          <p:spPr bwMode="auto">
            <a:xfrm>
              <a:off x="4686718" y="1489394"/>
              <a:ext cx="1077913" cy="13674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>
                <a:defRPr/>
              </a:pPr>
              <a:endParaRPr lang="en-GB" sz="900" b="1"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812256" y="1479868"/>
              <a:ext cx="1079500" cy="13769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>
                <a:defRPr/>
              </a:pPr>
              <a:endParaRPr lang="en-GB" sz="900" b="1">
                <a:latin typeface="+mn-lt"/>
              </a:endParaRPr>
            </a:p>
          </p:txBody>
        </p:sp>
        <p:sp>
          <p:nvSpPr>
            <p:cNvPr id="11" name="TextBox 44"/>
            <p:cNvSpPr txBox="1">
              <a:spLocks noChangeArrowheads="1"/>
            </p:cNvSpPr>
            <p:nvPr/>
          </p:nvSpPr>
          <p:spPr bwMode="auto">
            <a:xfrm>
              <a:off x="3552867" y="1180251"/>
              <a:ext cx="3355975" cy="345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GB" sz="900" b="1" dirty="0" smtClean="0">
                  <a:solidFill>
                    <a:schemeClr val="tx1"/>
                  </a:solidFill>
                  <a:latin typeface="+mn-lt"/>
                </a:rPr>
                <a:t>ESA Land </a:t>
              </a:r>
              <a:r>
                <a:rPr lang="en-GB" sz="900" b="1" dirty="0">
                  <a:solidFill>
                    <a:schemeClr val="tx1"/>
                  </a:solidFill>
                  <a:latin typeface="+mn-lt"/>
                </a:rPr>
                <a:t>Off-line Processing and </a:t>
              </a:r>
              <a:r>
                <a:rPr lang="en-GB" sz="900" b="1" dirty="0" smtClean="0">
                  <a:solidFill>
                    <a:schemeClr val="tx1"/>
                  </a:solidFill>
                  <a:latin typeface="+mn-lt"/>
                </a:rPr>
                <a:t>Archiving Centres (PACs)</a:t>
              </a:r>
              <a:endParaRPr lang="en-GB" sz="9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TextBox 14"/>
            <p:cNvSpPr txBox="1"/>
            <p:nvPr/>
          </p:nvSpPr>
          <p:spPr>
            <a:xfrm>
              <a:off x="3556861" y="1588576"/>
              <a:ext cx="1077132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900" b="1" dirty="0" smtClean="0">
                  <a:solidFill>
                    <a:schemeClr val="tx1"/>
                  </a:solidFill>
                  <a:latin typeface="+mn-lt"/>
                </a:rPr>
                <a:t>Ocean Colour </a:t>
              </a:r>
            </a:p>
            <a:p>
              <a:pPr algn="ctr">
                <a:buNone/>
              </a:pPr>
              <a:r>
                <a:rPr lang="en-GB" sz="900" b="1" dirty="0" smtClean="0">
                  <a:solidFill>
                    <a:schemeClr val="tx1"/>
                  </a:solidFill>
                  <a:latin typeface="+mn-lt"/>
                </a:rPr>
                <a:t>For Land Applications</a:t>
              </a:r>
              <a:endParaRPr lang="en-GB" sz="9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4693384" y="1593745"/>
              <a:ext cx="1077132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900" b="1" dirty="0" smtClean="0">
                  <a:solidFill>
                    <a:schemeClr val="tx1"/>
                  </a:solidFill>
                  <a:latin typeface="+mn-lt"/>
                </a:rPr>
                <a:t>Land Surface</a:t>
              </a:r>
            </a:p>
            <a:p>
              <a:pPr algn="ctr">
                <a:buNone/>
              </a:pPr>
              <a:r>
                <a:rPr lang="en-GB" sz="900" b="1" dirty="0" smtClean="0">
                  <a:solidFill>
                    <a:schemeClr val="tx1"/>
                  </a:solidFill>
                  <a:latin typeface="+mn-lt"/>
                </a:rPr>
                <a:t>Temperature</a:t>
              </a:r>
              <a:endParaRPr lang="en-GB" sz="9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TextBox 16"/>
            <p:cNvSpPr txBox="1"/>
            <p:nvPr/>
          </p:nvSpPr>
          <p:spPr>
            <a:xfrm>
              <a:off x="5840236" y="1593745"/>
              <a:ext cx="1077132" cy="34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900" b="1" dirty="0" smtClean="0">
                  <a:solidFill>
                    <a:schemeClr val="tx1"/>
                  </a:solidFill>
                  <a:latin typeface="+mn-lt"/>
                </a:rPr>
                <a:t>Land Altimetry</a:t>
              </a:r>
            </a:p>
            <a:p>
              <a:pPr algn="ctr">
                <a:buNone/>
              </a:pPr>
              <a:endParaRPr lang="en-GB" sz="9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5" name="Picture 2" descr="http://www.komm-mach-mint.de/var/mint/storage/images/node_43/logos-partner-und-mint-projekte/deutsches-zentrum-fuer-luft-und-raumfahrt-dlr-logo/24840-1-ger-DE/Deutsches-Zentrum-fuer-Luft-und-Raumfahrt-DLR-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9898" y="2196979"/>
              <a:ext cx="695324" cy="620975"/>
            </a:xfrm>
            <a:prstGeom prst="rect">
              <a:avLst/>
            </a:prstGeom>
            <a:noFill/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73522" y="2261802"/>
              <a:ext cx="915538" cy="366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3" descr="CL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4114" y="2185346"/>
              <a:ext cx="731120" cy="619421"/>
            </a:xfrm>
            <a:prstGeom prst="rect">
              <a:avLst/>
            </a:prstGeom>
            <a:noFill/>
          </p:spPr>
        </p:pic>
      </p:grpSp>
      <p:grpSp>
        <p:nvGrpSpPr>
          <p:cNvPr id="18" name="Group 54"/>
          <p:cNvGrpSpPr/>
          <p:nvPr/>
        </p:nvGrpSpPr>
        <p:grpSpPr>
          <a:xfrm>
            <a:off x="4798347" y="3582961"/>
            <a:ext cx="4647578" cy="1308215"/>
            <a:chOff x="5331747" y="3936687"/>
            <a:chExt cx="3380329" cy="1083157"/>
          </a:xfrm>
        </p:grpSpPr>
        <p:sp>
          <p:nvSpPr>
            <p:cNvPr id="19" name="Rectangle 18"/>
            <p:cNvSpPr/>
            <p:nvPr/>
          </p:nvSpPr>
          <p:spPr bwMode="auto">
            <a:xfrm>
              <a:off x="5331747" y="4161400"/>
              <a:ext cx="3380329" cy="8584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>
                <a:defRPr/>
              </a:pPr>
              <a:endParaRPr lang="en-GB" sz="900" b="1">
                <a:latin typeface="+mn-lt"/>
              </a:endParaRPr>
            </a:p>
          </p:txBody>
        </p:sp>
        <p:sp>
          <p:nvSpPr>
            <p:cNvPr id="20" name="TextBox 44"/>
            <p:cNvSpPr txBox="1">
              <a:spLocks noChangeArrowheads="1"/>
            </p:cNvSpPr>
            <p:nvPr/>
          </p:nvSpPr>
          <p:spPr bwMode="auto">
            <a:xfrm>
              <a:off x="5348772" y="3936687"/>
              <a:ext cx="3355975" cy="215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GB" sz="900" b="1" dirty="0" smtClean="0">
                  <a:solidFill>
                    <a:schemeClr val="tx1"/>
                  </a:solidFill>
                  <a:latin typeface="+mn-lt"/>
                </a:rPr>
                <a:t>EUMETSAT Marine Centre</a:t>
              </a:r>
              <a:endParaRPr lang="en-GB" sz="900" b="1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21" name="Picture 15" descr="http://www.uni-graz.at/opac2010/images/spon/EUMETSAT_log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48522" y="4302871"/>
              <a:ext cx="1945757" cy="481341"/>
            </a:xfrm>
            <a:prstGeom prst="rect">
              <a:avLst/>
            </a:prstGeom>
            <a:noFill/>
          </p:spPr>
        </p:pic>
      </p:grpSp>
      <p:sp>
        <p:nvSpPr>
          <p:cNvPr id="22" name="TextBox 53"/>
          <p:cNvSpPr txBox="1">
            <a:spLocks noChangeArrowheads="1"/>
          </p:cNvSpPr>
          <p:nvPr/>
        </p:nvSpPr>
        <p:spPr bwMode="auto">
          <a:xfrm>
            <a:off x="233803" y="4993192"/>
            <a:ext cx="16049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900" b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Mission </a:t>
            </a:r>
            <a:r>
              <a:rPr lang="en-GB" sz="9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Management</a:t>
            </a:r>
          </a:p>
        </p:txBody>
      </p:sp>
      <p:grpSp>
        <p:nvGrpSpPr>
          <p:cNvPr id="23" name="Group 56"/>
          <p:cNvGrpSpPr/>
          <p:nvPr/>
        </p:nvGrpSpPr>
        <p:grpSpPr>
          <a:xfrm>
            <a:off x="2456828" y="1210228"/>
            <a:ext cx="1431890" cy="2655448"/>
            <a:chOff x="2780678" y="1754763"/>
            <a:chExt cx="1431890" cy="2481758"/>
          </a:xfrm>
        </p:grpSpPr>
        <p:pic>
          <p:nvPicPr>
            <p:cNvPr id="24" name="Picture 4" descr="svalb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0678" y="2358976"/>
              <a:ext cx="1431890" cy="1877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45"/>
            <p:cNvSpPr txBox="1">
              <a:spLocks noChangeArrowheads="1"/>
            </p:cNvSpPr>
            <p:nvPr/>
          </p:nvSpPr>
          <p:spPr bwMode="auto">
            <a:xfrm>
              <a:off x="2843802" y="1754763"/>
              <a:ext cx="1263112" cy="604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GB" sz="900" b="1" dirty="0" smtClean="0">
                  <a:solidFill>
                    <a:schemeClr val="tx1"/>
                  </a:solidFill>
                  <a:latin typeface="+mn-lt"/>
                </a:rPr>
                <a:t>ESA Core Ground Station (CGS) and</a:t>
              </a:r>
              <a:endParaRPr lang="en-GB" sz="900" b="1" dirty="0">
                <a:solidFill>
                  <a:schemeClr val="tx1"/>
                </a:solidFill>
                <a:latin typeface="+mn-lt"/>
              </a:endParaRPr>
            </a:p>
            <a:p>
              <a:pPr algn="ctr">
                <a:buFontTx/>
                <a:buNone/>
                <a:defRPr/>
              </a:pPr>
              <a:r>
                <a:rPr lang="en-GB" sz="900" b="1" dirty="0">
                  <a:solidFill>
                    <a:schemeClr val="tx1"/>
                  </a:solidFill>
                  <a:latin typeface="+mn-lt"/>
                </a:rPr>
                <a:t>Land </a:t>
              </a:r>
              <a:r>
                <a:rPr lang="en-GB" sz="900" b="1" dirty="0" smtClean="0">
                  <a:solidFill>
                    <a:schemeClr val="tx1"/>
                  </a:solidFill>
                  <a:latin typeface="+mn-lt"/>
                </a:rPr>
                <a:t>NRT Processing </a:t>
              </a:r>
              <a:r>
                <a:rPr lang="en-GB" sz="900" b="1" dirty="0">
                  <a:solidFill>
                    <a:schemeClr val="tx1"/>
                  </a:solidFill>
                  <a:latin typeface="+mn-lt"/>
                </a:rPr>
                <a:t>Centre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89346" y="3743324"/>
              <a:ext cx="488373" cy="493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26"/>
          <p:cNvSpPr/>
          <p:nvPr/>
        </p:nvSpPr>
        <p:spPr bwMode="auto">
          <a:xfrm>
            <a:off x="256276" y="2651725"/>
            <a:ext cx="1553167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>
              <a:defRPr/>
            </a:pPr>
            <a:endParaRPr lang="en-GB" sz="900" b="1"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57175" y="4286185"/>
            <a:ext cx="1553167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>
              <a:defRPr/>
            </a:pPr>
            <a:endParaRPr lang="en-GB" sz="900" b="1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57175" y="1181101"/>
            <a:ext cx="1553167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>
              <a:defRPr/>
            </a:pPr>
            <a:endParaRPr lang="en-GB" sz="900" b="1">
              <a:latin typeface="+mn-lt"/>
            </a:endParaRPr>
          </a:p>
        </p:txBody>
      </p:sp>
      <p:sp>
        <p:nvSpPr>
          <p:cNvPr id="30" name="TextBox 43"/>
          <p:cNvSpPr txBox="1">
            <a:spLocks noChangeArrowheads="1"/>
          </p:cNvSpPr>
          <p:nvPr/>
        </p:nvSpPr>
        <p:spPr bwMode="auto">
          <a:xfrm>
            <a:off x="66675" y="1131758"/>
            <a:ext cx="19169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sz="900" b="1" dirty="0" smtClean="0">
                <a:solidFill>
                  <a:schemeClr val="tx1"/>
                </a:solidFill>
                <a:latin typeface="+mn-lt"/>
              </a:rPr>
              <a:t>ESA Land </a:t>
            </a:r>
            <a:r>
              <a:rPr lang="en-GB" sz="900" b="1" dirty="0">
                <a:solidFill>
                  <a:schemeClr val="tx1"/>
                </a:solidFill>
                <a:latin typeface="+mn-lt"/>
              </a:rPr>
              <a:t>Mission </a:t>
            </a:r>
            <a:r>
              <a:rPr lang="en-GB" sz="900" b="1" dirty="0" smtClean="0">
                <a:solidFill>
                  <a:schemeClr val="tx1"/>
                </a:solidFill>
                <a:latin typeface="+mn-lt"/>
              </a:rPr>
              <a:t>Performance</a:t>
            </a:r>
          </a:p>
          <a:p>
            <a:pPr algn="ctr">
              <a:buFontTx/>
              <a:buNone/>
              <a:defRPr/>
            </a:pPr>
            <a:r>
              <a:rPr lang="en-GB" sz="900" b="1" dirty="0" smtClean="0">
                <a:solidFill>
                  <a:schemeClr val="tx1"/>
                </a:solidFill>
                <a:latin typeface="+mn-lt"/>
              </a:rPr>
              <a:t>Centre (MPC) </a:t>
            </a:r>
          </a:p>
          <a:p>
            <a:pPr algn="ctr">
              <a:buFontTx/>
              <a:buNone/>
              <a:defRPr/>
            </a:pPr>
            <a:endParaRPr lang="en-GB" sz="9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69008" y="2627179"/>
            <a:ext cx="2238376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sz="900" b="1" dirty="0"/>
              <a:t>LEOP &amp; Commissioning </a:t>
            </a:r>
            <a:r>
              <a:rPr lang="en-GB" sz="900" b="1" dirty="0" smtClean="0"/>
              <a:t> </a:t>
            </a:r>
          </a:p>
          <a:p>
            <a:pPr algn="ctr">
              <a:buFontTx/>
              <a:buNone/>
              <a:defRPr/>
            </a:pPr>
            <a:r>
              <a:rPr lang="en-GB" sz="900" b="1" dirty="0" smtClean="0"/>
              <a:t>Flight Operations Segment</a:t>
            </a:r>
            <a:endParaRPr lang="en-GB" sz="900" b="1" dirty="0"/>
          </a:p>
        </p:txBody>
      </p:sp>
      <p:pic>
        <p:nvPicPr>
          <p:cNvPr id="32" name="Picture 17" descr="Afficher l'image d'origi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9754" y="2968815"/>
            <a:ext cx="914423" cy="305137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-57150" y="4268467"/>
            <a:ext cx="2238376" cy="655003"/>
            <a:chOff x="-57150" y="2896933"/>
            <a:chExt cx="2238376" cy="655003"/>
          </a:xfrm>
        </p:grpSpPr>
        <p:pic>
          <p:nvPicPr>
            <p:cNvPr id="34" name="Picture 21" descr="Logo_esa_esrin.gif (8615 Byte)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7889" y="3248924"/>
              <a:ext cx="900943" cy="303012"/>
            </a:xfrm>
            <a:prstGeom prst="rect">
              <a:avLst/>
            </a:prstGeom>
            <a:noFill/>
          </p:spPr>
        </p:pic>
        <p:sp>
          <p:nvSpPr>
            <p:cNvPr id="35" name="TextBox 34"/>
            <p:cNvSpPr txBox="1"/>
            <p:nvPr/>
          </p:nvSpPr>
          <p:spPr>
            <a:xfrm>
              <a:off x="-57150" y="2896933"/>
              <a:ext cx="2238376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GB" sz="900" b="1" dirty="0" smtClean="0"/>
                <a:t>Mission Management </a:t>
              </a:r>
            </a:p>
            <a:p>
              <a:pPr algn="ctr">
                <a:buFontTx/>
                <a:buNone/>
                <a:defRPr/>
              </a:pPr>
              <a:r>
                <a:rPr lang="en-GB" sz="900" b="1" dirty="0" smtClean="0"/>
                <a:t>Office</a:t>
              </a:r>
              <a:endParaRPr lang="en-GB" sz="900" b="1" dirty="0"/>
            </a:p>
          </p:txBody>
        </p:sp>
      </p:grpSp>
      <p:sp>
        <p:nvSpPr>
          <p:cNvPr id="36" name="TextBox 47"/>
          <p:cNvSpPr txBox="1">
            <a:spLocks noChangeArrowheads="1"/>
          </p:cNvSpPr>
          <p:nvPr/>
        </p:nvSpPr>
        <p:spPr bwMode="auto">
          <a:xfrm>
            <a:off x="2314576" y="3943350"/>
            <a:ext cx="2514600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900" b="0" dirty="0">
                <a:solidFill>
                  <a:srgbClr val="7030A0"/>
                </a:solidFill>
                <a:latin typeface="+mn-lt"/>
              </a:rPr>
              <a:t>X Band Dump Acquisition</a:t>
            </a:r>
          </a:p>
          <a:p>
            <a:pPr marL="85725" indent="-85725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900" b="0" dirty="0" smtClean="0">
                <a:solidFill>
                  <a:srgbClr val="7030A0"/>
                </a:solidFill>
                <a:latin typeface="+mn-lt"/>
              </a:rPr>
              <a:t>Production </a:t>
            </a:r>
            <a:r>
              <a:rPr lang="en-GB" sz="900" b="0" dirty="0">
                <a:solidFill>
                  <a:srgbClr val="7030A0"/>
                </a:solidFill>
                <a:latin typeface="+mn-lt"/>
              </a:rPr>
              <a:t>of NRT L1</a:t>
            </a:r>
          </a:p>
          <a:p>
            <a:pPr marL="85725" indent="-85725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900" b="0" dirty="0" smtClean="0">
                <a:solidFill>
                  <a:srgbClr val="7030A0"/>
                </a:solidFill>
                <a:latin typeface="+mn-lt"/>
              </a:rPr>
              <a:t>Production of L0 products</a:t>
            </a:r>
          </a:p>
          <a:p>
            <a:pPr marL="85725" indent="-85725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900" b="0" dirty="0" smtClean="0">
                <a:solidFill>
                  <a:srgbClr val="7030A0"/>
                </a:solidFill>
                <a:latin typeface="+mn-lt"/>
              </a:rPr>
              <a:t>Production </a:t>
            </a:r>
            <a:r>
              <a:rPr lang="en-GB" sz="900" b="0" dirty="0">
                <a:solidFill>
                  <a:srgbClr val="7030A0"/>
                </a:solidFill>
                <a:latin typeface="+mn-lt"/>
              </a:rPr>
              <a:t>of NRT L2 land </a:t>
            </a:r>
            <a:r>
              <a:rPr lang="en-GB" sz="900" b="0" dirty="0" smtClean="0">
                <a:solidFill>
                  <a:srgbClr val="7030A0"/>
                </a:solidFill>
                <a:latin typeface="+mn-lt"/>
              </a:rPr>
              <a:t>products</a:t>
            </a:r>
            <a:endParaRPr lang="en-GB" sz="900" b="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7" name="TextBox 48"/>
          <p:cNvSpPr txBox="1">
            <a:spLocks noChangeArrowheads="1"/>
          </p:cNvSpPr>
          <p:nvPr/>
        </p:nvSpPr>
        <p:spPr bwMode="auto">
          <a:xfrm>
            <a:off x="4756147" y="2812828"/>
            <a:ext cx="4035428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900" b="0" dirty="0">
                <a:solidFill>
                  <a:schemeClr val="tx1"/>
                </a:solidFill>
                <a:latin typeface="+mn-lt"/>
              </a:rPr>
              <a:t>Production of L1/L2 STC &amp; NTC Land &amp; Synergy Products</a:t>
            </a:r>
          </a:p>
          <a:p>
            <a:pPr marL="180975" indent="-180975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900" b="0" dirty="0" smtClean="0">
                <a:solidFill>
                  <a:schemeClr val="tx1"/>
                </a:solidFill>
                <a:latin typeface="+mn-lt"/>
              </a:rPr>
              <a:t>Long </a:t>
            </a:r>
            <a:r>
              <a:rPr lang="en-GB" sz="900" b="0" dirty="0">
                <a:solidFill>
                  <a:schemeClr val="tx1"/>
                </a:solidFill>
                <a:latin typeface="+mn-lt"/>
              </a:rPr>
              <a:t>Term Archiving of L0 &amp; L1 Products</a:t>
            </a:r>
          </a:p>
          <a:p>
            <a:pPr marL="180975" indent="-180975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900" b="0" dirty="0">
                <a:solidFill>
                  <a:schemeClr val="tx1"/>
                </a:solidFill>
                <a:latin typeface="+mn-lt"/>
              </a:rPr>
              <a:t>Long Term Archiving of L2 Land &amp; Synergy Products</a:t>
            </a:r>
          </a:p>
          <a:p>
            <a:pPr marL="180975" indent="-180975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900" b="0" dirty="0">
                <a:solidFill>
                  <a:schemeClr val="tx1"/>
                </a:solidFill>
                <a:latin typeface="+mn-lt"/>
              </a:rPr>
              <a:t>Reprocessing of land products</a:t>
            </a:r>
          </a:p>
        </p:txBody>
      </p:sp>
      <p:sp>
        <p:nvSpPr>
          <p:cNvPr id="38" name="TextBox 48"/>
          <p:cNvSpPr txBox="1">
            <a:spLocks noChangeArrowheads="1"/>
          </p:cNvSpPr>
          <p:nvPr/>
        </p:nvSpPr>
        <p:spPr bwMode="auto">
          <a:xfrm>
            <a:off x="4780056" y="4874547"/>
            <a:ext cx="5916699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300"/>
              </a:spcBef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en-GB" sz="900" b="0" dirty="0" smtClean="0">
                <a:solidFill>
                  <a:srgbClr val="7030A0"/>
                </a:solidFill>
                <a:latin typeface="+mn-lt"/>
              </a:rPr>
              <a:t>Production of L0 products		</a:t>
            </a:r>
          </a:p>
          <a:p>
            <a:pPr marL="180975" indent="-180975">
              <a:spcBef>
                <a:spcPts val="300"/>
              </a:spcBef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en-GB" sz="900" b="0" dirty="0" smtClean="0">
                <a:solidFill>
                  <a:srgbClr val="7030A0"/>
                </a:solidFill>
                <a:latin typeface="+mn-lt"/>
              </a:rPr>
              <a:t>Production of NRT L1</a:t>
            </a:r>
          </a:p>
          <a:p>
            <a:pPr marL="180975" indent="-180975">
              <a:spcBef>
                <a:spcPts val="300"/>
              </a:spcBef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en-GB" sz="900" b="0" dirty="0" smtClean="0">
                <a:solidFill>
                  <a:srgbClr val="7030A0"/>
                </a:solidFill>
                <a:latin typeface="+mn-lt"/>
              </a:rPr>
              <a:t>Production of NRT L2 marine products</a:t>
            </a:r>
          </a:p>
          <a:p>
            <a:pPr marL="180975" indent="-180975">
              <a:spcBef>
                <a:spcPts val="300"/>
              </a:spcBef>
              <a:tabLst>
                <a:tab pos="180975" algn="l"/>
              </a:tabLst>
              <a:defRPr/>
            </a:pPr>
            <a:endParaRPr lang="en-GB" sz="900" b="0" dirty="0" smtClean="0">
              <a:solidFill>
                <a:srgbClr val="7030A0"/>
              </a:solidFill>
              <a:latin typeface="+mn-lt"/>
            </a:endParaRPr>
          </a:p>
          <a:p>
            <a:pPr marL="180975" indent="-180975">
              <a:spcBef>
                <a:spcPts val="300"/>
              </a:spcBef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en-GB" sz="900" b="0" dirty="0" smtClean="0">
                <a:solidFill>
                  <a:schemeClr val="tx1"/>
                </a:solidFill>
                <a:latin typeface="+mn-lt"/>
              </a:rPr>
              <a:t>Production of L1/L2 STC &amp; NTC marine products</a:t>
            </a:r>
          </a:p>
          <a:p>
            <a:pPr marL="180975" indent="-180975">
              <a:spcBef>
                <a:spcPts val="300"/>
              </a:spcBef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en-GB" sz="900" b="0" dirty="0" smtClean="0">
                <a:solidFill>
                  <a:schemeClr val="tx1"/>
                </a:solidFill>
                <a:latin typeface="+mn-lt"/>
              </a:rPr>
              <a:t>Dissemination of L1/L2 NRT &amp; STC over </a:t>
            </a:r>
            <a:r>
              <a:rPr lang="en-GB" sz="900" b="0" dirty="0" err="1" smtClean="0">
                <a:solidFill>
                  <a:schemeClr val="tx1"/>
                </a:solidFill>
                <a:latin typeface="+mn-lt"/>
              </a:rPr>
              <a:t>EUMETCast</a:t>
            </a:r>
            <a:endParaRPr lang="en-GB" sz="900" b="0" dirty="0" smtClean="0">
              <a:solidFill>
                <a:schemeClr val="tx1"/>
              </a:solidFill>
              <a:latin typeface="+mn-lt"/>
            </a:endParaRPr>
          </a:p>
          <a:p>
            <a:pPr marL="180975" indent="-180975">
              <a:spcBef>
                <a:spcPts val="300"/>
              </a:spcBef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en-GB" sz="900" b="0" dirty="0" smtClean="0">
                <a:solidFill>
                  <a:schemeClr val="tx1"/>
                </a:solidFill>
                <a:latin typeface="+mn-lt"/>
              </a:rPr>
              <a:t>Long Term Archiving of L0 &amp; L1 products</a:t>
            </a:r>
          </a:p>
          <a:p>
            <a:pPr marL="180975" indent="-180975">
              <a:spcBef>
                <a:spcPts val="300"/>
              </a:spcBef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en-GB" sz="900" b="0" dirty="0" smtClean="0">
                <a:solidFill>
                  <a:schemeClr val="tx1"/>
                </a:solidFill>
                <a:latin typeface="+mn-lt"/>
              </a:rPr>
              <a:t>Long Term Archiving of L2 marine products</a:t>
            </a:r>
          </a:p>
          <a:p>
            <a:pPr marL="180975" indent="-180975">
              <a:spcBef>
                <a:spcPts val="300"/>
              </a:spcBef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en-GB" sz="900" b="0" dirty="0" smtClean="0">
                <a:solidFill>
                  <a:schemeClr val="tx1"/>
                </a:solidFill>
                <a:latin typeface="+mn-lt"/>
              </a:rPr>
              <a:t>Reprocessing of marine products</a:t>
            </a:r>
          </a:p>
        </p:txBody>
      </p:sp>
      <p:sp>
        <p:nvSpPr>
          <p:cNvPr id="39" name="TextBox 53"/>
          <p:cNvSpPr txBox="1">
            <a:spLocks noChangeArrowheads="1"/>
          </p:cNvSpPr>
          <p:nvPr/>
        </p:nvSpPr>
        <p:spPr bwMode="auto">
          <a:xfrm>
            <a:off x="239554" y="3394431"/>
            <a:ext cx="16049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900" b="0" dirty="0" smtClean="0">
                <a:solidFill>
                  <a:srgbClr val="00B050"/>
                </a:solidFill>
                <a:latin typeface="+mn-lt"/>
              </a:rPr>
              <a:t> Satellite M&amp;C</a:t>
            </a:r>
            <a:endParaRPr lang="en-GB" sz="900" b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0" name="TextBox 53"/>
          <p:cNvSpPr txBox="1">
            <a:spLocks noChangeArrowheads="1"/>
          </p:cNvSpPr>
          <p:nvPr/>
        </p:nvSpPr>
        <p:spPr bwMode="auto">
          <a:xfrm>
            <a:off x="189781" y="1925065"/>
            <a:ext cx="1966823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9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GB" b="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Performance of cal / </a:t>
            </a:r>
            <a:r>
              <a:rPr lang="en-GB" b="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val</a:t>
            </a:r>
            <a:r>
              <a:rPr lang="en-GB" b="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activities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en-GB" b="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Routine Quality Control</a:t>
            </a:r>
          </a:p>
          <a:p>
            <a:pPr marL="85725" indent="-85725">
              <a:spcBef>
                <a:spcPts val="300"/>
              </a:spcBef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en-GB" b="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Help Desk Support</a:t>
            </a:r>
          </a:p>
          <a:p>
            <a:pPr>
              <a:buFont typeface="Arial" pitchFamily="34" charset="0"/>
              <a:buChar char="•"/>
              <a:defRPr/>
            </a:pPr>
            <a:endParaRPr lang="en-GB" sz="9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49396" y="4899800"/>
            <a:ext cx="2156604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en-GB" b="0" dirty="0" smtClean="0">
                <a:solidFill>
                  <a:srgbClr val="00B050"/>
                </a:solidFill>
              </a:rPr>
              <a:t> Satellite M&amp;C</a:t>
            </a:r>
          </a:p>
          <a:p>
            <a:pPr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en-GB" b="0" dirty="0" smtClean="0">
                <a:solidFill>
                  <a:srgbClr val="00B050"/>
                </a:solidFill>
              </a:rPr>
              <a:t>	Mission Planning</a:t>
            </a:r>
          </a:p>
          <a:p>
            <a:pPr>
              <a:buFont typeface="Arial" pitchFamily="34" charset="0"/>
              <a:buChar char="•"/>
              <a:tabLst>
                <a:tab pos="85725" algn="l"/>
              </a:tabLst>
              <a:defRPr/>
            </a:pPr>
            <a:endParaRPr lang="en-GB" b="0" dirty="0" smtClean="0">
              <a:solidFill>
                <a:srgbClr val="00B050"/>
              </a:solidFill>
            </a:endParaRPr>
          </a:p>
          <a:p>
            <a:pPr>
              <a:spcBef>
                <a:spcPts val="300"/>
              </a:spcBef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en-GB" b="0" dirty="0" smtClean="0">
                <a:solidFill>
                  <a:schemeClr val="accent1">
                    <a:lumMod val="75000"/>
                  </a:schemeClr>
                </a:solidFill>
              </a:rPr>
              <a:t>  Mission Management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  <a:tabLst>
                <a:tab pos="85725" algn="l"/>
              </a:tabLst>
              <a:defRPr/>
            </a:pPr>
            <a:endParaRPr lang="en-GB" b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en-GB" b="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	Routine Quality Control</a:t>
            </a:r>
          </a:p>
          <a:p>
            <a:pPr marL="85725" indent="-85725">
              <a:spcBef>
                <a:spcPts val="300"/>
              </a:spcBef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en-GB" b="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Help Desk Support</a:t>
            </a:r>
          </a:p>
          <a:p>
            <a:pPr marL="85725" indent="-85725">
              <a:spcBef>
                <a:spcPts val="300"/>
              </a:spcBef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en-GB" b="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Performance of cal / </a:t>
            </a:r>
            <a:r>
              <a:rPr lang="en-GB" b="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val</a:t>
            </a:r>
            <a:r>
              <a:rPr lang="en-GB" b="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activities</a:t>
            </a:r>
            <a:endParaRPr lang="en-GB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Box 45"/>
          <p:cNvSpPr txBox="1">
            <a:spLocks noChangeArrowheads="1"/>
          </p:cNvSpPr>
          <p:nvPr/>
        </p:nvSpPr>
        <p:spPr bwMode="auto">
          <a:xfrm>
            <a:off x="2603340" y="5011602"/>
            <a:ext cx="1263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sz="900" b="1" dirty="0" smtClean="0">
                <a:solidFill>
                  <a:schemeClr val="tx1"/>
                </a:solidFill>
                <a:latin typeface="+mn-lt"/>
              </a:rPr>
              <a:t>ESA Data Circulation and Dissemination Network</a:t>
            </a:r>
            <a:endParaRPr lang="en-GB" sz="9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2" descr="Datei:T-Systems Logo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8058" y="5734050"/>
            <a:ext cx="1882919" cy="390706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 bwMode="auto">
          <a:xfrm>
            <a:off x="4524374" y="3533775"/>
            <a:ext cx="5210175" cy="3086100"/>
          </a:xfrm>
          <a:prstGeom prst="rect">
            <a:avLst/>
          </a:prstGeom>
          <a:solidFill>
            <a:schemeClr val="tx1">
              <a:lumMod val="20000"/>
              <a:lumOff val="80000"/>
              <a:alpha val="8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UM_template_v03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41565</TotalTime>
  <Words>1634</Words>
  <Application>Microsoft Office PowerPoint</Application>
  <PresentationFormat>A4 Paper (210x297 mm)</PresentationFormat>
  <Paragraphs>597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2_EUM_template_v03</vt:lpstr>
      <vt:lpstr>Clip</vt:lpstr>
      <vt:lpstr>Visio</vt:lpstr>
      <vt:lpstr>Slide 1</vt:lpstr>
      <vt:lpstr>EUMETSAT and the Sentinels </vt:lpstr>
      <vt:lpstr>Sentinel-3 Satellite and Payload</vt:lpstr>
      <vt:lpstr>Continuity challenge:  Sentinel-3  A and B, C and D</vt:lpstr>
      <vt:lpstr>Orbit and Swaths</vt:lpstr>
      <vt:lpstr>Services and Requirements overview</vt:lpstr>
      <vt:lpstr>Services: “Different users and applications means, … </vt:lpstr>
      <vt:lpstr>Services:  3 Timelinesses and reprocessing </vt:lpstr>
      <vt:lpstr>Sentinel-3 Ground Segment Overview </vt:lpstr>
      <vt:lpstr>Sentinel-3 Marine PDGS Centre</vt:lpstr>
      <vt:lpstr>EUMETSAT Sentinel-3 Services and Data Access</vt:lpstr>
      <vt:lpstr>Sentinel-3 product format (SAFE) </vt:lpstr>
      <vt:lpstr>Sentinel-3 Altimetry Payload</vt:lpstr>
      <vt:lpstr>Sentinel-3 Altimetry Products </vt:lpstr>
      <vt:lpstr>S3 Altimetry L2 products. 3 flavours per timeliness</vt:lpstr>
      <vt:lpstr>Baseline Sea Surface Height, Sea Ice Products (SRAL)</vt:lpstr>
      <vt:lpstr>Sentinel-3  Optical Payload</vt:lpstr>
      <vt:lpstr>Optical Products :  </vt:lpstr>
      <vt:lpstr>Baseline Sea Surface Temperature Products (SLSTR)</vt:lpstr>
      <vt:lpstr>Baseline Ocean Colour Products  (OLCI)</vt:lpstr>
      <vt:lpstr>Marine PDGS Dissemination baseline</vt:lpstr>
      <vt:lpstr>Sentinel-3 Services. Some take home messages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Hans Bonekamp</cp:lastModifiedBy>
  <cp:revision>2381</cp:revision>
  <cp:lastPrinted>2006-03-06T14:11:17Z</cp:lastPrinted>
  <dcterms:created xsi:type="dcterms:W3CDTF">1997-07-23T08:21:02Z</dcterms:created>
  <dcterms:modified xsi:type="dcterms:W3CDTF">2015-07-01T16:25:58Z</dcterms:modified>
</cp:coreProperties>
</file>